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78" r:id="rId6"/>
    <p:sldId id="258" r:id="rId7"/>
    <p:sldId id="262" r:id="rId8"/>
    <p:sldId id="273" r:id="rId9"/>
    <p:sldId id="274" r:id="rId10"/>
    <p:sldId id="275" r:id="rId11"/>
    <p:sldId id="276" r:id="rId12"/>
    <p:sldId id="280" r:id="rId13"/>
    <p:sldId id="286" r:id="rId14"/>
    <p:sldId id="284" r:id="rId15"/>
    <p:sldId id="281" r:id="rId16"/>
    <p:sldId id="283" r:id="rId17"/>
    <p:sldId id="282" r:id="rId18"/>
    <p:sldId id="263" r:id="rId19"/>
    <p:sldId id="277"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65956AB-A746-4CBE-842E-369B1638CE52}"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5836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404755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96769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431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325740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5956AB-A746-4CBE-842E-369B1638CE52}"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1099287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5956AB-A746-4CBE-842E-369B1638CE52}"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190185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956AB-A746-4CBE-842E-369B1638CE5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50776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956AB-A746-4CBE-842E-369B1638CE5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287673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956AB-A746-4CBE-842E-369B1638CE5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46065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5956AB-A746-4CBE-842E-369B1638CE5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35548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192892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5956AB-A746-4CBE-842E-369B1638CE52}"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92008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5956AB-A746-4CBE-842E-369B1638CE52}"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68294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956AB-A746-4CBE-842E-369B1638CE52}"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257529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82597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956AB-A746-4CBE-842E-369B1638CE5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3E4D-A0BD-499D-939A-F912C8D1E4EF}" type="slidenum">
              <a:rPr lang="en-US" smtClean="0"/>
              <a:t>‹#›</a:t>
            </a:fld>
            <a:endParaRPr lang="en-US"/>
          </a:p>
        </p:txBody>
      </p:sp>
    </p:spTree>
    <p:extLst>
      <p:ext uri="{BB962C8B-B14F-4D97-AF65-F5344CB8AC3E}">
        <p14:creationId xmlns:p14="http://schemas.microsoft.com/office/powerpoint/2010/main" val="404119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65956AB-A746-4CBE-842E-369B1638CE52}" type="datetimeFigureOut">
              <a:rPr lang="en-US" smtClean="0"/>
              <a:t>11/12/2020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F623E4D-A0BD-499D-939A-F912C8D1E4EF}" type="slidenum">
              <a:rPr lang="en-US" smtClean="0"/>
              <a:t>‹#›</a:t>
            </a:fld>
            <a:endParaRPr lang="en-US"/>
          </a:p>
        </p:txBody>
      </p:sp>
    </p:spTree>
    <p:extLst>
      <p:ext uri="{BB962C8B-B14F-4D97-AF65-F5344CB8AC3E}">
        <p14:creationId xmlns:p14="http://schemas.microsoft.com/office/powerpoint/2010/main" val="282977355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ristmaslightfinder.com/search/" TargetMode="External"/><Relationship Id="rId2" Type="http://schemas.openxmlformats.org/officeDocument/2006/relationships/hyperlink" Target="https://www.saintlouisgalleria.com/en/events/virtual-visits-with-santa-34873.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kastapp.c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ltoday.com/news/local/govt-and-politics/st-louis-health-board-recommends-limiting-home-gatherings-to-10-people/article_88821891-dffe-588b-8ffe-29ccb21c340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mo.gov/living/healthcondiseases/communicable/novel-coronavirus/pdf/visitation-guidance.pdf" TargetMode="External"/><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eopardylabs.com/play/holiday-triv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2E4-C897-4DE7-8FDF-BADD961B1FEA}"/>
              </a:ext>
            </a:extLst>
          </p:cNvPr>
          <p:cNvSpPr>
            <a:spLocks noGrp="1"/>
          </p:cNvSpPr>
          <p:nvPr>
            <p:ph type="ctrTitle"/>
          </p:nvPr>
        </p:nvSpPr>
        <p:spPr>
          <a:xfrm>
            <a:off x="1" y="2239861"/>
            <a:ext cx="12192000" cy="2474752"/>
          </a:xfrm>
        </p:spPr>
        <p:txBody>
          <a:bodyPr>
            <a:noAutofit/>
          </a:bodyPr>
          <a:lstStyle/>
          <a:p>
            <a:pPr algn="ctr"/>
            <a:r>
              <a:rPr lang="en-US" sz="6000" dirty="0">
                <a:latin typeface="Arial Black" panose="020B0A04020102020204" pitchFamily="34" charset="0"/>
                <a:cs typeface="Aharoni" panose="020B0604020202020204" pitchFamily="2" charset="-79"/>
              </a:rPr>
              <a:t>C</a:t>
            </a:r>
            <a:r>
              <a:rPr lang="en-US" sz="4800" dirty="0">
                <a:latin typeface="Arial Black" panose="020B0A04020102020204" pitchFamily="34" charset="0"/>
                <a:cs typeface="Aharoni" panose="020B0604020202020204" pitchFamily="2" charset="-79"/>
              </a:rPr>
              <a:t>REATING</a:t>
            </a:r>
            <a:r>
              <a:rPr lang="en-US" sz="6000" dirty="0">
                <a:latin typeface="Arial Black" panose="020B0A04020102020204" pitchFamily="34" charset="0"/>
                <a:cs typeface="Aharoni" panose="020B0604020202020204" pitchFamily="2" charset="-79"/>
              </a:rPr>
              <a:t> H</a:t>
            </a:r>
            <a:r>
              <a:rPr lang="en-US" sz="4800" dirty="0">
                <a:latin typeface="Arial Black" panose="020B0A04020102020204" pitchFamily="34" charset="0"/>
                <a:cs typeface="Aharoni" panose="020B0604020202020204" pitchFamily="2" charset="-79"/>
              </a:rPr>
              <a:t>OLIDAY</a:t>
            </a:r>
            <a:r>
              <a:rPr lang="en-US" sz="6000" dirty="0">
                <a:latin typeface="Arial Black" panose="020B0A04020102020204" pitchFamily="34" charset="0"/>
                <a:cs typeface="Aharoni" panose="020B0604020202020204" pitchFamily="2" charset="-79"/>
              </a:rPr>
              <a:t> J</a:t>
            </a:r>
            <a:r>
              <a:rPr lang="en-US" sz="4800" dirty="0">
                <a:latin typeface="Arial Black" panose="020B0A04020102020204" pitchFamily="34" charset="0"/>
                <a:cs typeface="Aharoni" panose="020B0604020202020204" pitchFamily="2" charset="-79"/>
              </a:rPr>
              <a:t>OY</a:t>
            </a:r>
            <a:br>
              <a:rPr lang="en-US" sz="4800" dirty="0">
                <a:latin typeface="Arial Black" panose="020B0A04020102020204" pitchFamily="34" charset="0"/>
                <a:cs typeface="Aharoni" panose="020B0604020202020204" pitchFamily="2" charset="-79"/>
              </a:rPr>
            </a:br>
            <a:r>
              <a:rPr lang="en-US" sz="5400" dirty="0">
                <a:latin typeface="Arial Black" panose="020B0A04020102020204" pitchFamily="34" charset="0"/>
                <a:cs typeface="Aharoni" panose="020B0604020202020204" pitchFamily="2" charset="-79"/>
              </a:rPr>
              <a:t>I</a:t>
            </a:r>
            <a:r>
              <a:rPr lang="en-US" sz="4400" dirty="0">
                <a:latin typeface="Arial Black" panose="020B0A04020102020204" pitchFamily="34" charset="0"/>
                <a:cs typeface="Aharoni" panose="020B0604020202020204" pitchFamily="2" charset="-79"/>
              </a:rPr>
              <a:t>N</a:t>
            </a:r>
            <a:r>
              <a:rPr lang="en-US" sz="5400" dirty="0">
                <a:latin typeface="Arial Black" panose="020B0A04020102020204" pitchFamily="34" charset="0"/>
                <a:cs typeface="Aharoni" panose="020B0604020202020204" pitchFamily="2" charset="-79"/>
              </a:rPr>
              <a:t> T</a:t>
            </a:r>
            <a:r>
              <a:rPr lang="en-US" sz="4400" dirty="0">
                <a:latin typeface="Arial Black" panose="020B0A04020102020204" pitchFamily="34" charset="0"/>
                <a:cs typeface="Aharoni" panose="020B0604020202020204" pitchFamily="2" charset="-79"/>
              </a:rPr>
              <a:t>HE</a:t>
            </a:r>
            <a:r>
              <a:rPr lang="en-US" sz="5400" dirty="0">
                <a:latin typeface="Arial Black" panose="020B0A04020102020204" pitchFamily="34" charset="0"/>
                <a:cs typeface="Aharoni" panose="020B0604020202020204" pitchFamily="2" charset="-79"/>
              </a:rPr>
              <a:t> S</a:t>
            </a:r>
            <a:r>
              <a:rPr lang="en-US" sz="4400" dirty="0">
                <a:latin typeface="Arial Black" panose="020B0A04020102020204" pitchFamily="34" charset="0"/>
                <a:cs typeface="Aharoni" panose="020B0604020202020204" pitchFamily="2" charset="-79"/>
              </a:rPr>
              <a:t>HADOW</a:t>
            </a:r>
            <a:r>
              <a:rPr lang="en-US" sz="5400" dirty="0">
                <a:latin typeface="Arial Black" panose="020B0A04020102020204" pitchFamily="34" charset="0"/>
                <a:cs typeface="Aharoni" panose="020B0604020202020204" pitchFamily="2" charset="-79"/>
              </a:rPr>
              <a:t> O</a:t>
            </a:r>
            <a:r>
              <a:rPr lang="en-US" sz="4400" dirty="0">
                <a:latin typeface="Arial Black" panose="020B0A04020102020204" pitchFamily="34" charset="0"/>
                <a:cs typeface="Aharoni" panose="020B0604020202020204" pitchFamily="2" charset="-79"/>
              </a:rPr>
              <a:t>F</a:t>
            </a:r>
            <a:r>
              <a:rPr lang="en-US" sz="5400" dirty="0">
                <a:latin typeface="Arial Black" panose="020B0A04020102020204" pitchFamily="34" charset="0"/>
                <a:cs typeface="Aharoni" panose="020B0604020202020204" pitchFamily="2" charset="-79"/>
              </a:rPr>
              <a:t> A P</a:t>
            </a:r>
            <a:r>
              <a:rPr lang="en-US" sz="4400" dirty="0">
                <a:latin typeface="Arial Black" panose="020B0A04020102020204" pitchFamily="34" charset="0"/>
                <a:cs typeface="Aharoni" panose="020B0604020202020204" pitchFamily="2" charset="-79"/>
              </a:rPr>
              <a:t>ANDEMIC</a:t>
            </a:r>
          </a:p>
        </p:txBody>
      </p:sp>
      <p:sp>
        <p:nvSpPr>
          <p:cNvPr id="3" name="Subtitle 2">
            <a:extLst>
              <a:ext uri="{FF2B5EF4-FFF2-40B4-BE49-F238E27FC236}">
                <a16:creationId xmlns:a16="http://schemas.microsoft.com/office/drawing/2014/main" id="{2BE34725-8705-47C4-9EC6-56B5F6EE3A63}"/>
              </a:ext>
            </a:extLst>
          </p:cNvPr>
          <p:cNvSpPr>
            <a:spLocks noGrp="1"/>
          </p:cNvSpPr>
          <p:nvPr>
            <p:ph type="subTitle" idx="1"/>
          </p:nvPr>
        </p:nvSpPr>
        <p:spPr>
          <a:xfrm>
            <a:off x="387282" y="5765456"/>
            <a:ext cx="2273436" cy="754025"/>
          </a:xfrm>
        </p:spPr>
        <p:txBody>
          <a:bodyPr>
            <a:normAutofit fontScale="47500" lnSpcReduction="20000"/>
          </a:bodyPr>
          <a:lstStyle/>
          <a:p>
            <a:pPr algn="l"/>
            <a:r>
              <a:rPr lang="en-US" sz="4000" dirty="0"/>
              <a:t>November 12, 2020</a:t>
            </a:r>
          </a:p>
          <a:p>
            <a:pPr algn="l"/>
            <a:r>
              <a:rPr lang="en-US" dirty="0"/>
              <a:t>1– 2pm CT</a:t>
            </a:r>
          </a:p>
        </p:txBody>
      </p:sp>
      <p:pic>
        <p:nvPicPr>
          <p:cNvPr id="5" name="Picture 4" descr="A close up of a logo&#10;&#10;Description automatically generated">
            <a:extLst>
              <a:ext uri="{FF2B5EF4-FFF2-40B4-BE49-F238E27FC236}">
                <a16:creationId xmlns:a16="http://schemas.microsoft.com/office/drawing/2014/main" id="{329D59F1-D809-4EBB-853F-2951AF98B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130000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D07B-5BEA-4948-BFD9-DBE35A4B1643}"/>
              </a:ext>
            </a:extLst>
          </p:cNvPr>
          <p:cNvSpPr>
            <a:spLocks noGrp="1"/>
          </p:cNvSpPr>
          <p:nvPr>
            <p:ph type="title"/>
          </p:nvPr>
        </p:nvSpPr>
        <p:spPr>
          <a:xfrm flipV="1">
            <a:off x="949550" y="-46343"/>
            <a:ext cx="10515600" cy="46343"/>
          </a:xfrm>
        </p:spPr>
        <p:txBody>
          <a:bodyPr>
            <a:normAutofit fontScale="90000"/>
          </a:bodyPr>
          <a:lstStyle/>
          <a:p>
            <a:endParaRPr lang="en-US" dirty="0"/>
          </a:p>
        </p:txBody>
      </p:sp>
      <p:pic>
        <p:nvPicPr>
          <p:cNvPr id="6" name="Content Placeholder 5" descr="A picture containing calendar&#10;&#10;Description automatically generated">
            <a:extLst>
              <a:ext uri="{FF2B5EF4-FFF2-40B4-BE49-F238E27FC236}">
                <a16:creationId xmlns:a16="http://schemas.microsoft.com/office/drawing/2014/main" id="{E8FFA436-772C-45F4-BA3F-A97B0959CD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5801" y="58723"/>
            <a:ext cx="3030422" cy="6727972"/>
          </a:xfrm>
        </p:spPr>
      </p:pic>
      <p:pic>
        <p:nvPicPr>
          <p:cNvPr id="8" name="Content Placeholder 7" descr="Text&#10;&#10;Description automatically generated">
            <a:extLst>
              <a:ext uri="{FF2B5EF4-FFF2-40B4-BE49-F238E27FC236}">
                <a16:creationId xmlns:a16="http://schemas.microsoft.com/office/drawing/2014/main" id="{EB830F25-9C35-4C00-8C70-AB2A656D7E8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7350" y="58723"/>
            <a:ext cx="3030422" cy="6727972"/>
          </a:xfrm>
        </p:spPr>
      </p:pic>
      <p:pic>
        <p:nvPicPr>
          <p:cNvPr id="10" name="Picture 9" descr="A close up of a logo&#10;&#10;Description automatically generated">
            <a:extLst>
              <a:ext uri="{FF2B5EF4-FFF2-40B4-BE49-F238E27FC236}">
                <a16:creationId xmlns:a16="http://schemas.microsoft.com/office/drawing/2014/main" id="{8E154FF2-4B16-49CD-A346-C32067671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390248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screen shot of a computer&#10;&#10;Description automatically generated">
            <a:extLst>
              <a:ext uri="{FF2B5EF4-FFF2-40B4-BE49-F238E27FC236}">
                <a16:creationId xmlns:a16="http://schemas.microsoft.com/office/drawing/2014/main" id="{FD9797F0-2F27-41EA-A8ED-2FBF0D0674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899" y="308295"/>
            <a:ext cx="8909109" cy="6241409"/>
          </a:xfrm>
          <a:prstGeom prst="rect">
            <a:avLst/>
          </a:prstGeom>
          <a:ln w="190500" cap="flat" cmpd="thinThick">
            <a:solidFill>
              <a:srgbClr val="FFFFFF"/>
            </a:solidFill>
            <a:prstDash val="solid"/>
            <a:round/>
          </a:ln>
        </p:spPr>
      </p:pic>
      <p:pic>
        <p:nvPicPr>
          <p:cNvPr id="7" name="Picture 6" descr="A close up of a logo&#10;&#10;Description automatically generated">
            <a:extLst>
              <a:ext uri="{FF2B5EF4-FFF2-40B4-BE49-F238E27FC236}">
                <a16:creationId xmlns:a16="http://schemas.microsoft.com/office/drawing/2014/main" id="{F00061A2-1ABE-47D8-BA73-3B99C28AB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201799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1055-C1E5-4466-9DA5-92C81E6343A6}"/>
              </a:ext>
            </a:extLst>
          </p:cNvPr>
          <p:cNvSpPr>
            <a:spLocks noGrp="1"/>
          </p:cNvSpPr>
          <p:nvPr>
            <p:ph type="title"/>
          </p:nvPr>
        </p:nvSpPr>
        <p:spPr>
          <a:xfrm>
            <a:off x="838200" y="365125"/>
            <a:ext cx="10515600" cy="1337840"/>
          </a:xfrm>
        </p:spPr>
        <p:txBody>
          <a:bodyPr/>
          <a:lstStyle/>
          <a:p>
            <a:pPr algn="ctr"/>
            <a:r>
              <a:rPr lang="en-US" dirty="0"/>
              <a:t>Joy!</a:t>
            </a:r>
          </a:p>
        </p:txBody>
      </p:sp>
      <p:sp>
        <p:nvSpPr>
          <p:cNvPr id="3" name="Content Placeholder 2">
            <a:extLst>
              <a:ext uri="{FF2B5EF4-FFF2-40B4-BE49-F238E27FC236}">
                <a16:creationId xmlns:a16="http://schemas.microsoft.com/office/drawing/2014/main" id="{860F4D0C-9516-4A97-B19B-2F0AE0254CDB}"/>
              </a:ext>
            </a:extLst>
          </p:cNvPr>
          <p:cNvSpPr>
            <a:spLocks noGrp="1"/>
          </p:cNvSpPr>
          <p:nvPr>
            <p:ph idx="1"/>
          </p:nvPr>
        </p:nvSpPr>
        <p:spPr>
          <a:xfrm>
            <a:off x="1120000" y="1533525"/>
            <a:ext cx="10233800" cy="4707884"/>
          </a:xfrm>
        </p:spPr>
        <p:txBody>
          <a:bodyPr>
            <a:normAutofit fontScale="77500" lnSpcReduction="20000"/>
          </a:bodyPr>
          <a:lstStyle/>
          <a:p>
            <a:pPr marL="0" marR="0" indent="0">
              <a:lnSpc>
                <a:spcPct val="107000"/>
              </a:lnSpc>
              <a:spcBef>
                <a:spcPts val="0"/>
              </a:spcBef>
              <a:spcAft>
                <a:spcPts val="800"/>
              </a:spcAft>
              <a:buNone/>
            </a:pPr>
            <a:r>
              <a:rPr lang="en-US" sz="3500" b="1" dirty="0">
                <a:effectLst/>
                <a:ea typeface="Calibri" panose="020F0502020204030204" pitchFamily="34" charset="0"/>
                <a:cs typeface="Times New Roman" panose="02020603050405020304" pitchFamily="18" charset="0"/>
              </a:rPr>
              <a:t>Facility Activities</a:t>
            </a:r>
          </a:p>
          <a:p>
            <a:pPr marL="0" marR="0" indent="0">
              <a:lnSpc>
                <a:spcPct val="107000"/>
              </a:lnSpc>
              <a:spcBef>
                <a:spcPts val="0"/>
              </a:spcBef>
              <a:spcAft>
                <a:spcPts val="800"/>
              </a:spcAft>
              <a:buNone/>
            </a:pPr>
            <a:endParaRPr lang="en-US" sz="9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effectLst/>
                <a:ea typeface="Calibri" panose="020F0502020204030204" pitchFamily="34" charset="0"/>
                <a:cs typeface="Times New Roman" panose="02020603050405020304" pitchFamily="18" charset="0"/>
              </a:rPr>
              <a:t>Holiday Decoration Tour</a:t>
            </a:r>
          </a:p>
          <a:p>
            <a:pPr marL="342900" marR="0" lvl="0" indent="-342900">
              <a:lnSpc>
                <a:spcPct val="107000"/>
              </a:lnSpc>
              <a:spcBef>
                <a:spcPts val="0"/>
              </a:spcBef>
              <a:spcAft>
                <a:spcPts val="0"/>
              </a:spcAft>
              <a:buFont typeface="+mj-lt"/>
              <a:buAutoNum type="arabicPeriod"/>
            </a:pPr>
            <a:endParaRPr lang="en-US" sz="2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effectLst/>
                <a:ea typeface="Calibri" panose="020F0502020204030204" pitchFamily="34" charset="0"/>
                <a:cs typeface="Times New Roman" panose="02020603050405020304" pitchFamily="18" charset="0"/>
              </a:rPr>
              <a:t>Winter Wonderland – in small groups or show video</a:t>
            </a:r>
          </a:p>
          <a:p>
            <a:pPr marL="742950" marR="0" lvl="1" indent="-2857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Winter Wonderland at </a:t>
            </a:r>
            <a:r>
              <a:rPr lang="en-US" sz="2600" dirty="0" err="1">
                <a:effectLst/>
                <a:ea typeface="Calibri" panose="020F0502020204030204" pitchFamily="34" charset="0"/>
                <a:cs typeface="Times New Roman" panose="02020603050405020304" pitchFamily="18" charset="0"/>
              </a:rPr>
              <a:t>Tilles</a:t>
            </a:r>
            <a:r>
              <a:rPr lang="en-US" sz="2600" dirty="0">
                <a:effectLst/>
                <a:ea typeface="Calibri" panose="020F0502020204030204" pitchFamily="34" charset="0"/>
                <a:cs typeface="Times New Roman" panose="02020603050405020304" pitchFamily="18" charset="0"/>
              </a:rPr>
              <a:t> Park: drive through and carriage rides available</a:t>
            </a:r>
          </a:p>
          <a:p>
            <a:pPr marL="742950" marR="0" lvl="1" indent="-2857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AB Brewery Lights: on foot</a:t>
            </a:r>
          </a:p>
          <a:p>
            <a:pPr marL="742950" marR="0" lvl="1" indent="-2857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Way of Lights (Our Lady of the Snows): 6 and 10 person carriage rides are available</a:t>
            </a:r>
          </a:p>
          <a:p>
            <a:pPr marL="742950" marR="0" lvl="1" indent="-2857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Garden Glow at Botanical Gardens: On foot, they have special family and bargain nights</a:t>
            </a:r>
          </a:p>
          <a:p>
            <a:pPr marL="742950" marR="0" lvl="1" indent="-2857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Santa’s Magical Kingdom at Six Flags Eureka: train/wagon takes you through</a:t>
            </a:r>
          </a:p>
          <a:p>
            <a:pPr marL="742950" marR="0" lvl="1" indent="-2857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Wild Lights at the Zoo: Looks like on foot</a:t>
            </a:r>
          </a:p>
          <a:p>
            <a:pPr marL="457200" marR="0" lvl="1" indent="0">
              <a:lnSpc>
                <a:spcPct val="107000"/>
              </a:lnSpc>
              <a:spcBef>
                <a:spcPts val="0"/>
              </a:spcBef>
              <a:spcAft>
                <a:spcPts val="0"/>
              </a:spcAft>
              <a:buNone/>
            </a:pPr>
            <a:endParaRPr lang="en-US" sz="2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effectLst/>
                <a:ea typeface="Calibri" panose="020F0502020204030204" pitchFamily="34" charset="0"/>
                <a:cs typeface="Times New Roman" panose="02020603050405020304" pitchFamily="18" charset="0"/>
              </a:rPr>
              <a:t>Holiday Movie Watching</a:t>
            </a:r>
          </a:p>
          <a:p>
            <a:pPr marL="342900" marR="0" lvl="0" indent="-342900">
              <a:lnSpc>
                <a:spcPct val="107000"/>
              </a:lnSpc>
              <a:spcBef>
                <a:spcPts val="0"/>
              </a:spcBef>
              <a:spcAft>
                <a:spcPts val="0"/>
              </a:spcAft>
              <a:buFont typeface="+mj-lt"/>
              <a:buAutoNum type="arabicPeriod"/>
            </a:pPr>
            <a:endParaRPr lang="en-US" sz="2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600" dirty="0">
                <a:effectLst/>
                <a:ea typeface="Calibri" panose="020F0502020204030204" pitchFamily="34" charset="0"/>
                <a:cs typeface="Times New Roman" panose="02020603050405020304" pitchFamily="18" charset="0"/>
              </a:rPr>
              <a:t>Sing-a-Long / Caroling</a:t>
            </a:r>
          </a:p>
        </p:txBody>
      </p:sp>
      <p:pic>
        <p:nvPicPr>
          <p:cNvPr id="5" name="Picture 4" descr="A close up of a logo&#10;&#10;Description automatically generated">
            <a:extLst>
              <a:ext uri="{FF2B5EF4-FFF2-40B4-BE49-F238E27FC236}">
                <a16:creationId xmlns:a16="http://schemas.microsoft.com/office/drawing/2014/main" id="{BEC517E6-0D46-46B0-8ADB-CD47E23AB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3471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94D6-2C1A-47EA-AD3B-2BB91F485ACA}"/>
              </a:ext>
            </a:extLst>
          </p:cNvPr>
          <p:cNvSpPr>
            <a:spLocks noGrp="1"/>
          </p:cNvSpPr>
          <p:nvPr>
            <p:ph type="title"/>
          </p:nvPr>
        </p:nvSpPr>
        <p:spPr>
          <a:xfrm>
            <a:off x="838200" y="218115"/>
            <a:ext cx="10515600" cy="709378"/>
          </a:xfrm>
        </p:spPr>
        <p:txBody>
          <a:bodyPr>
            <a:normAutofit fontScale="90000"/>
          </a:bodyPr>
          <a:lstStyle/>
          <a:p>
            <a:pPr algn="ctr"/>
            <a:r>
              <a:rPr lang="en-US" dirty="0"/>
              <a:t>Joy!</a:t>
            </a:r>
          </a:p>
        </p:txBody>
      </p:sp>
      <p:sp>
        <p:nvSpPr>
          <p:cNvPr id="3" name="Content Placeholder 2">
            <a:extLst>
              <a:ext uri="{FF2B5EF4-FFF2-40B4-BE49-F238E27FC236}">
                <a16:creationId xmlns:a16="http://schemas.microsoft.com/office/drawing/2014/main" id="{C8FFF2B9-374C-4F12-895E-B44C249F42A4}"/>
              </a:ext>
            </a:extLst>
          </p:cNvPr>
          <p:cNvSpPr>
            <a:spLocks noGrp="1"/>
          </p:cNvSpPr>
          <p:nvPr>
            <p:ph idx="1"/>
          </p:nvPr>
        </p:nvSpPr>
        <p:spPr>
          <a:xfrm>
            <a:off x="587230" y="1166069"/>
            <a:ext cx="10242958" cy="5010893"/>
          </a:xfrm>
        </p:spPr>
        <p:txBody>
          <a:bodyPr>
            <a:normAutofit lnSpcReduction="10000"/>
          </a:bodyPr>
          <a:lstStyle/>
          <a:p>
            <a:pPr marL="0" indent="0">
              <a:buNone/>
            </a:pPr>
            <a:r>
              <a:rPr lang="en-US" dirty="0"/>
              <a:t>These might be helpful — Thanks for the tips, Libby! —</a:t>
            </a:r>
          </a:p>
          <a:p>
            <a:endParaRPr lang="en-US" sz="900" dirty="0"/>
          </a:p>
          <a:p>
            <a:r>
              <a:rPr lang="en-US" sz="1800" b="1" dirty="0">
                <a:effectLst/>
                <a:ea typeface="Calibri" panose="020F0502020204030204" pitchFamily="34" charset="0"/>
                <a:cs typeface="Times New Roman" panose="02020603050405020304" pitchFamily="18" charset="0"/>
                <a:hlinkClick r:id="rId2"/>
              </a:rPr>
              <a:t>https://www.saintlouisgalleria.com/en/events/virtual-visits-with-santa-34873.html</a:t>
            </a:r>
            <a:endParaRPr lang="en-US" sz="1800" b="1" dirty="0">
              <a:effectLst/>
              <a:ea typeface="Calibri" panose="020F0502020204030204" pitchFamily="34" charset="0"/>
              <a:cs typeface="Times New Roman" panose="02020603050405020304" pitchFamily="18" charset="0"/>
            </a:endParaRPr>
          </a:p>
          <a:p>
            <a:pPr marL="0" indent="0">
              <a:buNone/>
            </a:pPr>
            <a:r>
              <a:rPr lang="en-US" sz="1800" b="1" dirty="0">
                <a:effectLst/>
                <a:ea typeface="Calibri" panose="020F0502020204030204" pitchFamily="34" charset="0"/>
                <a:cs typeface="Times New Roman" panose="02020603050405020304" pitchFamily="18" charset="0"/>
              </a:rPr>
              <a:t>Virtual Santa</a:t>
            </a:r>
          </a:p>
          <a:p>
            <a:pPr marL="0" indent="0">
              <a:buNone/>
            </a:pPr>
            <a:endParaRPr lang="en-US" sz="800" b="1" dirty="0">
              <a:effectLst/>
              <a:ea typeface="Calibri" panose="020F0502020204030204" pitchFamily="34" charset="0"/>
              <a:cs typeface="Times New Roman" panose="02020603050405020304" pitchFamily="18" charset="0"/>
            </a:endParaRPr>
          </a:p>
          <a:p>
            <a:r>
              <a:rPr lang="en-US" sz="1800" b="1" dirty="0">
                <a:effectLst/>
                <a:ea typeface="Calibri" panose="020F0502020204030204" pitchFamily="34" charset="0"/>
                <a:cs typeface="Times New Roman" panose="02020603050405020304" pitchFamily="18" charset="0"/>
                <a:hlinkClick r:id="rId3"/>
              </a:rPr>
              <a:t>https://www.christmaslightfinder.com/search/</a:t>
            </a:r>
            <a:endParaRPr lang="en-US" sz="1800" b="1" dirty="0">
              <a:effectLst/>
              <a:ea typeface="Calibri" panose="020F0502020204030204" pitchFamily="34" charset="0"/>
              <a:cs typeface="Times New Roman" panose="02020603050405020304" pitchFamily="18" charset="0"/>
            </a:endParaRPr>
          </a:p>
          <a:p>
            <a:pPr marL="0" indent="0">
              <a:buNone/>
            </a:pPr>
            <a:r>
              <a:rPr lang="en-US" sz="2000" dirty="0">
                <a:solidFill>
                  <a:schemeClr val="tx1"/>
                </a:solidFill>
                <a:effectLst/>
                <a:ea typeface="Times New Roman" panose="02020603050405020304" pitchFamily="18" charset="0"/>
              </a:rPr>
              <a:t>Christmas light finder: you put in your zip code, and it tells you what neighborhoods have Christmas light displays. These are those light displays that individuals do, usually syncing it with music and often done a whole street participates, so they're free and usually really cool</a:t>
            </a:r>
            <a:r>
              <a:rPr lang="en-US" sz="2000" dirty="0">
                <a:solidFill>
                  <a:schemeClr val="tx1"/>
                </a:solidFill>
                <a:ea typeface="Times New Roman" panose="02020603050405020304" pitchFamily="18" charset="0"/>
              </a:rPr>
              <a:t>!</a:t>
            </a:r>
            <a:endParaRPr lang="en-US" sz="2000" dirty="0">
              <a:solidFill>
                <a:schemeClr val="tx1"/>
              </a:solidFill>
              <a:effectLst/>
              <a:ea typeface="Calibri" panose="020F0502020204030204" pitchFamily="34" charset="0"/>
              <a:cs typeface="Times New Roman" panose="02020603050405020304" pitchFamily="18" charset="0"/>
            </a:endParaRPr>
          </a:p>
          <a:p>
            <a:endParaRPr lang="en-US" sz="800" dirty="0">
              <a:solidFill>
                <a:schemeClr val="tx1"/>
              </a:solidFill>
              <a:effectLst/>
              <a:ea typeface="Calibri" panose="020F0502020204030204" pitchFamily="34" charset="0"/>
              <a:cs typeface="Times New Roman" panose="02020603050405020304" pitchFamily="18" charset="0"/>
            </a:endParaRPr>
          </a:p>
          <a:p>
            <a:r>
              <a:rPr lang="en-US" sz="1800" b="1" dirty="0">
                <a:effectLst/>
                <a:ea typeface="Calibri" panose="020F0502020204030204" pitchFamily="34" charset="0"/>
                <a:cs typeface="Times New Roman" panose="02020603050405020304" pitchFamily="18" charset="0"/>
                <a:hlinkClick r:id="rId4"/>
              </a:rPr>
              <a:t>https://www.kastapp.co/</a:t>
            </a:r>
            <a:endParaRPr lang="en-US" sz="1800" b="1" dirty="0">
              <a:ea typeface="Calibri" panose="020F0502020204030204" pitchFamily="34" charset="0"/>
              <a:cs typeface="Times New Roman" panose="02020603050405020304" pitchFamily="18" charset="0"/>
            </a:endParaRPr>
          </a:p>
          <a:p>
            <a:pPr marL="0" indent="0">
              <a:buNone/>
            </a:pPr>
            <a:r>
              <a:rPr lang="en-US" sz="2000" dirty="0">
                <a:solidFill>
                  <a:schemeClr val="tx1"/>
                </a:solidFill>
                <a:effectLst/>
                <a:ea typeface="Times New Roman" panose="02020603050405020304" pitchFamily="18" charset="0"/>
                <a:cs typeface="Times New Roman" panose="02020603050405020304" pitchFamily="18" charset="0"/>
              </a:rPr>
              <a:t>Kast: this is a free app that syncs the show, movie</a:t>
            </a:r>
            <a:r>
              <a:rPr lang="en-US" sz="2000" dirty="0">
                <a:solidFill>
                  <a:schemeClr val="tx1"/>
                </a:solidFill>
                <a:ea typeface="Times New Roman" panose="02020603050405020304" pitchFamily="18" charset="0"/>
                <a:cs typeface="Times New Roman" panose="02020603050405020304" pitchFamily="18" charset="0"/>
              </a:rPr>
              <a:t>, </a:t>
            </a:r>
            <a:r>
              <a:rPr lang="en-US" sz="2000" dirty="0">
                <a:solidFill>
                  <a:schemeClr val="tx1"/>
                </a:solidFill>
                <a:effectLst/>
                <a:ea typeface="Times New Roman" panose="02020603050405020304" pitchFamily="18" charset="0"/>
                <a:cs typeface="Times New Roman" panose="02020603050405020304" pitchFamily="18" charset="0"/>
              </a:rPr>
              <a:t>etc., that you are watching with someone virtually. The app has voice and video chat functions as well, so you can chat while you watch tv. Libby uses at least once a week to watch tv with a friend, and she loves it! </a:t>
            </a:r>
            <a:r>
              <a:rPr lang="en-US" sz="2000" dirty="0">
                <a:solidFill>
                  <a:schemeClr val="tx1"/>
                </a:solidFill>
                <a:ea typeface="Times New Roman" panose="02020603050405020304" pitchFamily="18" charset="0"/>
                <a:cs typeface="Times New Roman" panose="02020603050405020304" pitchFamily="18" charset="0"/>
              </a:rPr>
              <a:t>Imagine a</a:t>
            </a:r>
            <a:r>
              <a:rPr lang="en-US" sz="2000" dirty="0">
                <a:solidFill>
                  <a:schemeClr val="tx1"/>
                </a:solidFill>
                <a:effectLst/>
                <a:ea typeface="Times New Roman" panose="02020603050405020304" pitchFamily="18" charset="0"/>
                <a:cs typeface="Times New Roman" panose="02020603050405020304" pitchFamily="18" charset="0"/>
              </a:rPr>
              <a:t> Netflix party only much better because you can talk to the other person while watching, and you can watch more than Netflix.</a:t>
            </a:r>
          </a:p>
          <a:p>
            <a:pPr marL="0" indent="0">
              <a:buNone/>
            </a:pPr>
            <a:endParaRPr lang="en-US" sz="2000" dirty="0">
              <a:solidFill>
                <a:schemeClr val="tx1"/>
              </a:solidFill>
              <a:ea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ffectLst/>
              <a:ea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a typeface="Calibri" panose="020F0502020204030204" pitchFamily="34" charset="0"/>
              <a:cs typeface="Times New Roman" panose="02020603050405020304" pitchFamily="18" charset="0"/>
            </a:endParaRPr>
          </a:p>
          <a:p>
            <a:pPr marL="0" indent="0">
              <a:buNone/>
            </a:pPr>
            <a:endParaRPr lang="en-US" sz="20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dirty="0"/>
          </a:p>
        </p:txBody>
      </p:sp>
      <p:pic>
        <p:nvPicPr>
          <p:cNvPr id="6" name="Picture 5" descr="A close up of a logo&#10;&#10;Description automatically generated">
            <a:extLst>
              <a:ext uri="{FF2B5EF4-FFF2-40B4-BE49-F238E27FC236}">
                <a16:creationId xmlns:a16="http://schemas.microsoft.com/office/drawing/2014/main" id="{A2B7CED6-4198-48FB-9073-5C279EF80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9127" y="5810103"/>
            <a:ext cx="1385591" cy="709378"/>
          </a:xfrm>
          <a:prstGeom prst="rect">
            <a:avLst/>
          </a:prstGeom>
        </p:spPr>
      </p:pic>
    </p:spTree>
    <p:extLst>
      <p:ext uri="{BB962C8B-B14F-4D97-AF65-F5344CB8AC3E}">
        <p14:creationId xmlns:p14="http://schemas.microsoft.com/office/powerpoint/2010/main" val="365219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A19E-7FEC-4C6F-A72E-F75A55356BEC}"/>
              </a:ext>
            </a:extLst>
          </p:cNvPr>
          <p:cNvSpPr>
            <a:spLocks noGrp="1"/>
          </p:cNvSpPr>
          <p:nvPr>
            <p:ph type="title"/>
          </p:nvPr>
        </p:nvSpPr>
        <p:spPr>
          <a:xfrm>
            <a:off x="838200" y="243281"/>
            <a:ext cx="10515600" cy="1132513"/>
          </a:xfrm>
        </p:spPr>
        <p:txBody>
          <a:bodyPr/>
          <a:lstStyle/>
          <a:p>
            <a:pPr algn="ctr"/>
            <a:r>
              <a:rPr lang="en-US" dirty="0"/>
              <a:t>Be Mindful…</a:t>
            </a:r>
          </a:p>
        </p:txBody>
      </p:sp>
      <p:sp>
        <p:nvSpPr>
          <p:cNvPr id="3" name="Content Placeholder 2">
            <a:extLst>
              <a:ext uri="{FF2B5EF4-FFF2-40B4-BE49-F238E27FC236}">
                <a16:creationId xmlns:a16="http://schemas.microsoft.com/office/drawing/2014/main" id="{5408FD95-9929-42B8-9AE5-391C7FCE7AFD}"/>
              </a:ext>
            </a:extLst>
          </p:cNvPr>
          <p:cNvSpPr>
            <a:spLocks noGrp="1"/>
          </p:cNvSpPr>
          <p:nvPr>
            <p:ph idx="1"/>
          </p:nvPr>
        </p:nvSpPr>
        <p:spPr>
          <a:xfrm>
            <a:off x="645952" y="1434516"/>
            <a:ext cx="10707848" cy="4454555"/>
          </a:xfrm>
        </p:spPr>
        <p:txBody>
          <a:bodyPr>
            <a:normAutofit fontScale="85000" lnSpcReduction="20000"/>
          </a:bodyPr>
          <a:lstStyle/>
          <a:p>
            <a:r>
              <a:rPr lang="en-US" sz="3200" b="1" dirty="0"/>
              <a:t>Don’t forget social distancing, hand washing, and PPE while planning and enjoying the holiday activities!</a:t>
            </a:r>
          </a:p>
          <a:p>
            <a:pPr marL="0" indent="0">
              <a:buNone/>
            </a:pPr>
            <a:r>
              <a:rPr lang="en-US" sz="1400" kern="1800" dirty="0">
                <a:solidFill>
                  <a:schemeClr val="tx1"/>
                </a:solidFill>
                <a:effectLst/>
                <a:ea typeface="Times New Roman" panose="02020603050405020304" pitchFamily="18" charset="0"/>
                <a:hlinkClick r:id="rId2"/>
              </a:rPr>
              <a:t>https://www.stltoday.com/news/local/govt-and-politics/st-louis-health-board-recommends-limiting-home-gatherings-to-10-people/article_88821891-dffe-588b-8ffe-29ccb21c340e.html</a:t>
            </a:r>
            <a:endParaRPr lang="en-US" sz="1400" kern="1800" dirty="0">
              <a:solidFill>
                <a:schemeClr val="tx1"/>
              </a:solidFill>
              <a:effectLst/>
              <a:ea typeface="Times New Roman" panose="02020603050405020304" pitchFamily="18" charset="0"/>
            </a:endParaRPr>
          </a:p>
          <a:p>
            <a:endParaRPr lang="en-US" sz="3200" dirty="0"/>
          </a:p>
          <a:p>
            <a:r>
              <a:rPr lang="en-US" sz="3200" dirty="0"/>
              <a:t>Coordination, communication, and verification ASAP</a:t>
            </a:r>
          </a:p>
          <a:p>
            <a:endParaRPr lang="en-US" sz="3200" dirty="0"/>
          </a:p>
          <a:p>
            <a:r>
              <a:rPr lang="en-US" sz="3200" dirty="0"/>
              <a:t>Be thoughtful. Activities need to be interactive and inclusive</a:t>
            </a:r>
          </a:p>
          <a:p>
            <a:endParaRPr lang="en-US" sz="3200" dirty="0"/>
          </a:p>
          <a:p>
            <a:r>
              <a:rPr lang="en-US" sz="3200" dirty="0"/>
              <a:t>Friendly games are not for competition; they are for validation</a:t>
            </a:r>
          </a:p>
          <a:p>
            <a:endParaRPr lang="en-US" sz="3200" dirty="0"/>
          </a:p>
          <a:p>
            <a:r>
              <a:rPr lang="en-US" sz="3200" dirty="0"/>
              <a:t>What happens after the holidays?!</a:t>
            </a:r>
          </a:p>
          <a:p>
            <a:endParaRPr lang="en-US" dirty="0"/>
          </a:p>
        </p:txBody>
      </p:sp>
      <p:pic>
        <p:nvPicPr>
          <p:cNvPr id="5" name="Picture 4" descr="A close up of a logo&#10;&#10;Description automatically generated">
            <a:extLst>
              <a:ext uri="{FF2B5EF4-FFF2-40B4-BE49-F238E27FC236}">
                <a16:creationId xmlns:a16="http://schemas.microsoft.com/office/drawing/2014/main" id="{C6037432-B974-4724-9814-B990E696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394669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37B7-6ABD-4002-94E7-9D2E41E49808}"/>
              </a:ext>
            </a:extLst>
          </p:cNvPr>
          <p:cNvSpPr>
            <a:spLocks noGrp="1"/>
          </p:cNvSpPr>
          <p:nvPr>
            <p:ph type="title"/>
          </p:nvPr>
        </p:nvSpPr>
        <p:spPr>
          <a:xfrm>
            <a:off x="838200" y="681038"/>
            <a:ext cx="10515600" cy="1332320"/>
          </a:xfrm>
        </p:spPr>
        <p:txBody>
          <a:bodyPr>
            <a:normAutofit/>
          </a:bodyPr>
          <a:lstStyle/>
          <a:p>
            <a:pPr algn="ctr"/>
            <a:r>
              <a:rPr lang="en-US" sz="6600" dirty="0"/>
              <a:t>After-Holiday Blues</a:t>
            </a:r>
            <a:endParaRPr lang="en-US" dirty="0"/>
          </a:p>
        </p:txBody>
      </p:sp>
      <p:sp>
        <p:nvSpPr>
          <p:cNvPr id="3" name="Content Placeholder 2">
            <a:extLst>
              <a:ext uri="{FF2B5EF4-FFF2-40B4-BE49-F238E27FC236}">
                <a16:creationId xmlns:a16="http://schemas.microsoft.com/office/drawing/2014/main" id="{3E9825F1-B473-424F-9368-19D65CFFD0A1}"/>
              </a:ext>
            </a:extLst>
          </p:cNvPr>
          <p:cNvSpPr>
            <a:spLocks noGrp="1"/>
          </p:cNvSpPr>
          <p:nvPr>
            <p:ph idx="1"/>
          </p:nvPr>
        </p:nvSpPr>
        <p:spPr>
          <a:xfrm>
            <a:off x="1120000" y="2315361"/>
            <a:ext cx="10233800" cy="3409308"/>
          </a:xfrm>
        </p:spPr>
        <p:txBody>
          <a:bodyPr>
            <a:normAutofit/>
          </a:bodyPr>
          <a:lstStyle/>
          <a:p>
            <a:pPr algn="l">
              <a:buFont typeface="Arial" panose="020B0604020202020204" pitchFamily="34" charset="0"/>
              <a:buChar char="•"/>
            </a:pPr>
            <a:r>
              <a:rPr lang="en-US" sz="3200" b="0" i="0" dirty="0">
                <a:solidFill>
                  <a:schemeClr val="tx1"/>
                </a:solidFill>
                <a:effectLst/>
              </a:rPr>
              <a:t>1 out of 17 Americans aged 65+ suffer from some form of depression</a:t>
            </a:r>
          </a:p>
          <a:p>
            <a:pPr algn="l">
              <a:buFont typeface="Arial" panose="020B0604020202020204" pitchFamily="34" charset="0"/>
              <a:buChar char="•"/>
            </a:pPr>
            <a:r>
              <a:rPr lang="en-US" sz="3200" b="0" i="0" dirty="0">
                <a:solidFill>
                  <a:schemeClr val="tx1"/>
                </a:solidFill>
                <a:effectLst/>
              </a:rPr>
              <a:t>Seniors aged 65+ account for 20% of all suicide deaths in the United States</a:t>
            </a:r>
          </a:p>
          <a:p>
            <a:pPr algn="l">
              <a:buFont typeface="Arial" panose="020B0604020202020204" pitchFamily="34" charset="0"/>
              <a:buChar char="•"/>
            </a:pPr>
            <a:r>
              <a:rPr lang="en-US" sz="3200" b="0" i="0" dirty="0">
                <a:solidFill>
                  <a:schemeClr val="tx1"/>
                </a:solidFill>
                <a:effectLst/>
              </a:rPr>
              <a:t>Approximately 68% of Americans aged 65 and over know little or nothing about depression</a:t>
            </a:r>
          </a:p>
        </p:txBody>
      </p:sp>
      <p:pic>
        <p:nvPicPr>
          <p:cNvPr id="5" name="Picture 4" descr="A close up of a logo&#10;&#10;Description automatically generated">
            <a:extLst>
              <a:ext uri="{FF2B5EF4-FFF2-40B4-BE49-F238E27FC236}">
                <a16:creationId xmlns:a16="http://schemas.microsoft.com/office/drawing/2014/main" id="{D938327F-46FA-44B2-BE19-04F6FB8F2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51851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444D-C331-47B2-8AF4-C4F1F5667E89}"/>
              </a:ext>
            </a:extLst>
          </p:cNvPr>
          <p:cNvSpPr>
            <a:spLocks noGrp="1"/>
          </p:cNvSpPr>
          <p:nvPr>
            <p:ph type="title"/>
          </p:nvPr>
        </p:nvSpPr>
        <p:spPr>
          <a:xfrm>
            <a:off x="838200" y="338519"/>
            <a:ext cx="10515600" cy="1012109"/>
          </a:xfrm>
        </p:spPr>
        <p:txBody>
          <a:bodyPr/>
          <a:lstStyle/>
          <a:p>
            <a:pPr algn="ctr"/>
            <a:r>
              <a:rPr lang="en-US" dirty="0"/>
              <a:t>Post-Holiday Approach…</a:t>
            </a:r>
          </a:p>
        </p:txBody>
      </p:sp>
      <p:sp>
        <p:nvSpPr>
          <p:cNvPr id="3" name="Content Placeholder 2">
            <a:extLst>
              <a:ext uri="{FF2B5EF4-FFF2-40B4-BE49-F238E27FC236}">
                <a16:creationId xmlns:a16="http://schemas.microsoft.com/office/drawing/2014/main" id="{D95DDA2A-0914-4F0C-B8FF-85FF8C3CAAE8}"/>
              </a:ext>
            </a:extLst>
          </p:cNvPr>
          <p:cNvSpPr>
            <a:spLocks noGrp="1"/>
          </p:cNvSpPr>
          <p:nvPr>
            <p:ph idx="1"/>
          </p:nvPr>
        </p:nvSpPr>
        <p:spPr>
          <a:xfrm>
            <a:off x="679508" y="1484851"/>
            <a:ext cx="10674292" cy="4692112"/>
          </a:xfrm>
        </p:spPr>
        <p:txBody>
          <a:bodyPr>
            <a:normAutofit lnSpcReduction="10000"/>
          </a:bodyPr>
          <a:lstStyle/>
          <a:p>
            <a:r>
              <a:rPr lang="en-US" dirty="0"/>
              <a:t>Make friends &amp; form </a:t>
            </a:r>
            <a:r>
              <a:rPr lang="en-US" b="1" u="sng" dirty="0"/>
              <a:t>new</a:t>
            </a:r>
            <a:r>
              <a:rPr lang="en-US" dirty="0"/>
              <a:t> connections and networks inside and outside of LTC facilities (AAA, church, App)</a:t>
            </a:r>
          </a:p>
          <a:p>
            <a:r>
              <a:rPr lang="en-US" dirty="0"/>
              <a:t>Volunteer</a:t>
            </a:r>
          </a:p>
          <a:p>
            <a:r>
              <a:rPr lang="en-US" dirty="0"/>
              <a:t>Take up a </a:t>
            </a:r>
            <a:r>
              <a:rPr lang="en-US" b="1" u="sng" dirty="0"/>
              <a:t>new</a:t>
            </a:r>
            <a:r>
              <a:rPr lang="en-US" dirty="0"/>
              <a:t> hobby (mentally and physically) annually</a:t>
            </a:r>
          </a:p>
          <a:p>
            <a:r>
              <a:rPr lang="en-US" dirty="0"/>
              <a:t>Adopt a pet (Reminder: An animal is a commitment &amp; responsibility)</a:t>
            </a:r>
          </a:p>
          <a:p>
            <a:r>
              <a:rPr lang="en-US" dirty="0"/>
              <a:t>Reminisce </a:t>
            </a:r>
            <a:r>
              <a:rPr lang="en-US" sz="1600" dirty="0"/>
              <a:t>(</a:t>
            </a:r>
            <a:r>
              <a:rPr lang="en-US" sz="2000" b="0" i="0" dirty="0">
                <a:solidFill>
                  <a:schemeClr val="tx1"/>
                </a:solidFill>
                <a:effectLst/>
              </a:rPr>
              <a:t>Life review will help recall the aspects of life that matter to you. Research shows that people who reminisce enhance emotional health and are less likely to be lonely or withdrawn. “</a:t>
            </a:r>
            <a:r>
              <a:rPr lang="en-US" sz="2000" dirty="0">
                <a:solidFill>
                  <a:schemeClr val="tx1"/>
                </a:solidFill>
              </a:rPr>
              <a:t>R</a:t>
            </a:r>
            <a:r>
              <a:rPr lang="en-US" sz="2000" b="0" i="0" dirty="0">
                <a:solidFill>
                  <a:schemeClr val="tx1"/>
                </a:solidFill>
                <a:effectLst/>
              </a:rPr>
              <a:t>eorganizing old photos and adding descriptions to them” being one of the activities</a:t>
            </a:r>
            <a:r>
              <a:rPr lang="en-US" sz="1600" dirty="0"/>
              <a:t>)</a:t>
            </a:r>
          </a:p>
          <a:p>
            <a:r>
              <a:rPr lang="en-US" dirty="0"/>
              <a:t>Gratitude practice (meditation), help others, </a:t>
            </a:r>
            <a:r>
              <a:rPr lang="en-US" b="1" u="sng" dirty="0"/>
              <a:t>ask for help</a:t>
            </a:r>
          </a:p>
          <a:p>
            <a:r>
              <a:rPr lang="en-US" dirty="0"/>
              <a:t>Look out for signs of depression and dementia</a:t>
            </a:r>
          </a:p>
          <a:p>
            <a:r>
              <a:rPr lang="en-US" dirty="0"/>
              <a:t>Live your life with structure, not pattern</a:t>
            </a:r>
          </a:p>
        </p:txBody>
      </p:sp>
      <p:pic>
        <p:nvPicPr>
          <p:cNvPr id="5" name="Picture 4" descr="A close up of a logo&#10;&#10;Description automatically generated">
            <a:extLst>
              <a:ext uri="{FF2B5EF4-FFF2-40B4-BE49-F238E27FC236}">
                <a16:creationId xmlns:a16="http://schemas.microsoft.com/office/drawing/2014/main" id="{B79DE14F-46EB-4F96-913F-544A3CBE1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17374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3A27-5CAC-4DAB-8522-6C327BA2D91C}"/>
              </a:ext>
            </a:extLst>
          </p:cNvPr>
          <p:cNvSpPr>
            <a:spLocks noGrp="1"/>
          </p:cNvSpPr>
          <p:nvPr>
            <p:ph type="title"/>
          </p:nvPr>
        </p:nvSpPr>
        <p:spPr>
          <a:xfrm>
            <a:off x="5767430" y="746620"/>
            <a:ext cx="5335397" cy="1107348"/>
          </a:xfrm>
        </p:spPr>
        <p:txBody>
          <a:bodyPr>
            <a:normAutofit/>
          </a:bodyPr>
          <a:lstStyle/>
          <a:p>
            <a:r>
              <a:rPr lang="en-US" sz="6000" b="1" dirty="0"/>
              <a:t>	</a:t>
            </a:r>
            <a:r>
              <a:rPr lang="en-US" sz="6000" b="1" u="sng" dirty="0"/>
              <a:t>Q &amp; A</a:t>
            </a:r>
            <a:endParaRPr lang="en-US" b="1" u="sng" dirty="0"/>
          </a:p>
        </p:txBody>
      </p:sp>
      <p:pic>
        <p:nvPicPr>
          <p:cNvPr id="12" name="Content Placeholder 11">
            <a:extLst>
              <a:ext uri="{FF2B5EF4-FFF2-40B4-BE49-F238E27FC236}">
                <a16:creationId xmlns:a16="http://schemas.microsoft.com/office/drawing/2014/main" id="{2F2A492F-FDA0-4FE5-A0F9-E89B8D82153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18782" y="184558"/>
            <a:ext cx="5777218" cy="6576969"/>
          </a:xfrm>
        </p:spPr>
      </p:pic>
      <p:sp>
        <p:nvSpPr>
          <p:cNvPr id="4" name="Text Placeholder 3">
            <a:extLst>
              <a:ext uri="{FF2B5EF4-FFF2-40B4-BE49-F238E27FC236}">
                <a16:creationId xmlns:a16="http://schemas.microsoft.com/office/drawing/2014/main" id="{818F1083-AB94-4C4F-B844-22A023A3242F}"/>
              </a:ext>
            </a:extLst>
          </p:cNvPr>
          <p:cNvSpPr>
            <a:spLocks noGrp="1"/>
          </p:cNvSpPr>
          <p:nvPr>
            <p:ph type="body" sz="half" idx="2"/>
          </p:nvPr>
        </p:nvSpPr>
        <p:spPr>
          <a:xfrm>
            <a:off x="5645791" y="2206304"/>
            <a:ext cx="6093203" cy="3662683"/>
          </a:xfrm>
        </p:spPr>
        <p:txBody>
          <a:bodyPr>
            <a:normAutofit/>
          </a:bodyPr>
          <a:lstStyle/>
          <a:p>
            <a:pPr marL="0" indent="0">
              <a:buNone/>
            </a:pPr>
            <a:r>
              <a:rPr lang="en-US" sz="3200" b="1" dirty="0"/>
              <a:t>	</a:t>
            </a:r>
            <a:r>
              <a:rPr lang="en-US" sz="3600" b="1" dirty="0"/>
              <a:t>Chien Y. Hung</a:t>
            </a:r>
          </a:p>
          <a:p>
            <a:pPr marL="0" indent="0">
              <a:buNone/>
            </a:pPr>
            <a:r>
              <a:rPr lang="en-US" sz="3600" b="1" dirty="0"/>
              <a:t>	314 919 2411</a:t>
            </a:r>
          </a:p>
          <a:p>
            <a:pPr marL="0" indent="0">
              <a:buNone/>
            </a:pPr>
            <a:r>
              <a:rPr lang="en-US" sz="3600" b="1" dirty="0"/>
              <a:t>	chung@voycestl.org</a:t>
            </a:r>
          </a:p>
          <a:p>
            <a:pPr marL="0" indent="0">
              <a:buNone/>
            </a:pPr>
            <a:r>
              <a:rPr lang="en-US" sz="3600" dirty="0"/>
              <a:t>	Program Director</a:t>
            </a:r>
          </a:p>
          <a:p>
            <a:pPr marL="0" indent="0">
              <a:buNone/>
            </a:pPr>
            <a:r>
              <a:rPr lang="en-US" sz="3600" dirty="0"/>
              <a:t>	LTC Ombudsman Program</a:t>
            </a:r>
          </a:p>
        </p:txBody>
      </p:sp>
      <p:pic>
        <p:nvPicPr>
          <p:cNvPr id="6" name="Picture 5" descr="A close up of a logo&#10;&#10;Description automatically generated">
            <a:extLst>
              <a:ext uri="{FF2B5EF4-FFF2-40B4-BE49-F238E27FC236}">
                <a16:creationId xmlns:a16="http://schemas.microsoft.com/office/drawing/2014/main" id="{3E3CF005-4B62-49A1-B935-1B70697FC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128" y="5638473"/>
            <a:ext cx="1552465" cy="794812"/>
          </a:xfrm>
          <a:prstGeom prst="rect">
            <a:avLst/>
          </a:prstGeom>
        </p:spPr>
      </p:pic>
    </p:spTree>
    <p:extLst>
      <p:ext uri="{BB962C8B-B14F-4D97-AF65-F5344CB8AC3E}">
        <p14:creationId xmlns:p14="http://schemas.microsoft.com/office/powerpoint/2010/main" val="222647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B530-A8DE-4075-B4FF-C42F7FC07554}"/>
              </a:ext>
            </a:extLst>
          </p:cNvPr>
          <p:cNvSpPr>
            <a:spLocks noGrp="1"/>
          </p:cNvSpPr>
          <p:nvPr>
            <p:ph type="title"/>
          </p:nvPr>
        </p:nvSpPr>
        <p:spPr>
          <a:xfrm>
            <a:off x="4702628" y="1082180"/>
            <a:ext cx="6651171" cy="1744910"/>
          </a:xfrm>
        </p:spPr>
        <p:txBody>
          <a:bodyPr vert="horz" lIns="91440" tIns="45720" rIns="91440" bIns="45720" rtlCol="0" anchor="ctr">
            <a:normAutofit/>
          </a:bodyPr>
          <a:lstStyle/>
          <a:p>
            <a:pPr algn="ctr"/>
            <a:r>
              <a:rPr lang="en-US" sz="8000" b="1" dirty="0">
                <a:latin typeface="Lucida Calligraphy" panose="03010101010101010101" pitchFamily="66" charset="0"/>
              </a:rPr>
              <a:t>W</a:t>
            </a:r>
            <a:r>
              <a:rPr lang="en-US" sz="6600" b="1" dirty="0">
                <a:latin typeface="Lucida Calligraphy" panose="03010101010101010101" pitchFamily="66" charset="0"/>
              </a:rPr>
              <a:t>ELCOME!</a:t>
            </a:r>
          </a:p>
        </p:txBody>
      </p:sp>
      <p:sp>
        <p:nvSpPr>
          <p:cNvPr id="4" name="Text Placeholder 3">
            <a:extLst>
              <a:ext uri="{FF2B5EF4-FFF2-40B4-BE49-F238E27FC236}">
                <a16:creationId xmlns:a16="http://schemas.microsoft.com/office/drawing/2014/main" id="{F7BA147D-9AA3-4551-BFC9-66AAD5F68D28}"/>
              </a:ext>
            </a:extLst>
          </p:cNvPr>
          <p:cNvSpPr>
            <a:spLocks noGrp="1"/>
          </p:cNvSpPr>
          <p:nvPr>
            <p:ph type="body" sz="half" idx="2"/>
          </p:nvPr>
        </p:nvSpPr>
        <p:spPr>
          <a:xfrm>
            <a:off x="4983480" y="3078760"/>
            <a:ext cx="6487886" cy="2533475"/>
          </a:xfrm>
        </p:spPr>
        <p:txBody>
          <a:bodyPr vert="horz" lIns="91440" tIns="45720" rIns="91440" bIns="45720" rtlCol="0">
            <a:normAutofit/>
          </a:bodyPr>
          <a:lstStyle/>
          <a:p>
            <a:pPr algn="ct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Footlight MT Light" panose="0204060206030A020304" pitchFamily="18" charset="0"/>
              </a:rPr>
              <a:t>Marjorie Moore</a:t>
            </a:r>
          </a:p>
          <a:p>
            <a:pPr algn="ct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Footlight MT Light" panose="0204060206030A020304" pitchFamily="18" charset="0"/>
              </a:rPr>
              <a:t>Executive Director</a:t>
            </a:r>
          </a:p>
        </p:txBody>
      </p:sp>
      <p:pic>
        <p:nvPicPr>
          <p:cNvPr id="8" name="Content Placeholder 7">
            <a:extLst>
              <a:ext uri="{FF2B5EF4-FFF2-40B4-BE49-F238E27FC236}">
                <a16:creationId xmlns:a16="http://schemas.microsoft.com/office/drawing/2014/main" id="{547F8791-7955-429C-8808-6BC18CB0AD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833" r="22834"/>
          <a:stretch/>
        </p:blipFill>
        <p:spPr>
          <a:xfrm>
            <a:off x="243280" y="104775"/>
            <a:ext cx="4300143" cy="6657976"/>
          </a:xfrm>
          <a:prstGeom prst="rect">
            <a:avLst/>
          </a:prstGeom>
        </p:spPr>
      </p:pic>
      <p:pic>
        <p:nvPicPr>
          <p:cNvPr id="6" name="Picture 5" descr="A close up of a logo&#10;&#10;Description automatically generated">
            <a:extLst>
              <a:ext uri="{FF2B5EF4-FFF2-40B4-BE49-F238E27FC236}">
                <a16:creationId xmlns:a16="http://schemas.microsoft.com/office/drawing/2014/main" id="{54FA9C93-7863-45E7-9A0C-6846FCC12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49544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6A28-2639-46F2-8BD3-E1677B0EB0E7}"/>
              </a:ext>
            </a:extLst>
          </p:cNvPr>
          <p:cNvSpPr>
            <a:spLocks noGrp="1"/>
          </p:cNvSpPr>
          <p:nvPr>
            <p:ph type="title"/>
          </p:nvPr>
        </p:nvSpPr>
        <p:spPr>
          <a:xfrm>
            <a:off x="2443975" y="2055181"/>
            <a:ext cx="3652025" cy="1373819"/>
          </a:xfrm>
        </p:spPr>
        <p:txBody>
          <a:bodyPr/>
          <a:lstStyle/>
          <a:p>
            <a:r>
              <a:rPr lang="en-US" b="1" dirty="0">
                <a:latin typeface="Footlight MT Light" panose="0204060206030A020304" pitchFamily="18" charset="0"/>
              </a:rPr>
              <a:t>Chien Y. Hung</a:t>
            </a:r>
            <a:br>
              <a:rPr lang="en-US" dirty="0">
                <a:latin typeface="Footlight MT Light" panose="0204060206030A020304" pitchFamily="18" charset="0"/>
              </a:rPr>
            </a:br>
            <a:r>
              <a:rPr lang="en-US" sz="2800" dirty="0">
                <a:latin typeface="Footlight MT Light" panose="0204060206030A020304" pitchFamily="18" charset="0"/>
              </a:rPr>
              <a:t>MSW, MA-G, RYT</a:t>
            </a:r>
          </a:p>
        </p:txBody>
      </p:sp>
      <p:sp>
        <p:nvSpPr>
          <p:cNvPr id="4" name="Text Placeholder 3">
            <a:extLst>
              <a:ext uri="{FF2B5EF4-FFF2-40B4-BE49-F238E27FC236}">
                <a16:creationId xmlns:a16="http://schemas.microsoft.com/office/drawing/2014/main" id="{22217996-6885-4865-A79E-1D8CD6A1974F}"/>
              </a:ext>
            </a:extLst>
          </p:cNvPr>
          <p:cNvSpPr>
            <a:spLocks noGrp="1"/>
          </p:cNvSpPr>
          <p:nvPr>
            <p:ph type="body" sz="half" idx="2"/>
          </p:nvPr>
        </p:nvSpPr>
        <p:spPr>
          <a:xfrm>
            <a:off x="2443976" y="3548543"/>
            <a:ext cx="3652025" cy="2038526"/>
          </a:xfrm>
        </p:spPr>
        <p:txBody>
          <a:bodyPr>
            <a:normAutofit/>
          </a:bodyPr>
          <a:lstStyle/>
          <a:p>
            <a:r>
              <a:rPr lang="en-US" sz="1800" dirty="0"/>
              <a:t>Program Director</a:t>
            </a:r>
          </a:p>
          <a:p>
            <a:r>
              <a:rPr lang="en-US" sz="1800" dirty="0"/>
              <a:t>LTC Ombudsman Program</a:t>
            </a:r>
          </a:p>
          <a:p>
            <a:r>
              <a:rPr lang="en-US" sz="1800" dirty="0"/>
              <a:t>VOYCE</a:t>
            </a:r>
          </a:p>
          <a:p>
            <a:r>
              <a:rPr lang="en-US" sz="1800" dirty="0"/>
              <a:t>314 919 2411</a:t>
            </a:r>
          </a:p>
          <a:p>
            <a:r>
              <a:rPr lang="en-US" sz="1800" dirty="0"/>
              <a:t>chung@voycestl.org</a:t>
            </a:r>
          </a:p>
        </p:txBody>
      </p:sp>
      <p:pic>
        <p:nvPicPr>
          <p:cNvPr id="5" name="Picture 4" descr="A person smiling for the camera&#10;&#10;Description automatically generated">
            <a:extLst>
              <a:ext uri="{FF2B5EF4-FFF2-40B4-BE49-F238E27FC236}">
                <a16:creationId xmlns:a16="http://schemas.microsoft.com/office/drawing/2014/main" id="{ECF17DA4-773E-42BB-A7A8-5360FFC13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638" y="985838"/>
            <a:ext cx="3232151" cy="4886324"/>
          </a:xfrm>
          <a:prstGeom prst="rect">
            <a:avLst/>
          </a:prstGeom>
        </p:spPr>
      </p:pic>
      <p:pic>
        <p:nvPicPr>
          <p:cNvPr id="3" name="Picture 2" descr="A close up of a logo&#10;&#10;Description automatically generated">
            <a:extLst>
              <a:ext uri="{FF2B5EF4-FFF2-40B4-BE49-F238E27FC236}">
                <a16:creationId xmlns:a16="http://schemas.microsoft.com/office/drawing/2014/main" id="{6F0E1821-B21D-45B9-BF9B-7C71869F8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277565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39C6-F62D-4A3B-9CAD-4888ABE85AC6}"/>
              </a:ext>
            </a:extLst>
          </p:cNvPr>
          <p:cNvSpPr>
            <a:spLocks noGrp="1"/>
          </p:cNvSpPr>
          <p:nvPr>
            <p:ph type="title"/>
          </p:nvPr>
        </p:nvSpPr>
        <p:spPr>
          <a:xfrm>
            <a:off x="838200" y="365126"/>
            <a:ext cx="10515600" cy="1253949"/>
          </a:xfrm>
        </p:spPr>
        <p:txBody>
          <a:bodyPr/>
          <a:lstStyle/>
          <a:p>
            <a:pPr algn="ctr"/>
            <a:r>
              <a:rPr lang="en-US" sz="6600" dirty="0"/>
              <a:t>The Shadow…</a:t>
            </a:r>
            <a:endParaRPr lang="en-US" dirty="0"/>
          </a:p>
        </p:txBody>
      </p:sp>
      <p:sp>
        <p:nvSpPr>
          <p:cNvPr id="3" name="Content Placeholder 2">
            <a:extLst>
              <a:ext uri="{FF2B5EF4-FFF2-40B4-BE49-F238E27FC236}">
                <a16:creationId xmlns:a16="http://schemas.microsoft.com/office/drawing/2014/main" id="{1195DAA4-8921-405E-9603-5A31AAB49FA0}"/>
              </a:ext>
            </a:extLst>
          </p:cNvPr>
          <p:cNvSpPr>
            <a:spLocks noGrp="1"/>
          </p:cNvSpPr>
          <p:nvPr>
            <p:ph idx="1"/>
          </p:nvPr>
        </p:nvSpPr>
        <p:spPr>
          <a:xfrm>
            <a:off x="738231" y="1929468"/>
            <a:ext cx="10615569" cy="4404220"/>
          </a:xfrm>
        </p:spPr>
        <p:txBody>
          <a:bodyPr>
            <a:normAutofit fontScale="55000" lnSpcReduction="20000"/>
          </a:bodyPr>
          <a:lstStyle/>
          <a:p>
            <a:r>
              <a:rPr lang="en-US" sz="4500" dirty="0"/>
              <a:t>Isolation, loneliness, fear, boredom (routine: same place, same time, doing same thing, or same nothing…), malaise (lack of motivation), depression</a:t>
            </a:r>
          </a:p>
          <a:p>
            <a:endParaRPr lang="en-US" sz="1600" dirty="0"/>
          </a:p>
          <a:p>
            <a:r>
              <a:rPr lang="en-US" sz="4500" dirty="0"/>
              <a:t>Seven types of loneliness:</a:t>
            </a:r>
          </a:p>
          <a:p>
            <a:pPr marL="0" indent="0">
              <a:buNone/>
            </a:pPr>
            <a:r>
              <a:rPr lang="en-US" sz="4500" dirty="0">
                <a:solidFill>
                  <a:schemeClr val="tx1"/>
                </a:solidFill>
              </a:rPr>
              <a:t>	1. </a:t>
            </a:r>
            <a:r>
              <a:rPr lang="en-US" sz="4500" b="0" i="0" dirty="0">
                <a:solidFill>
                  <a:schemeClr val="tx1"/>
                </a:solidFill>
                <a:effectLst/>
              </a:rPr>
              <a:t>New-situation loneliness		5. No-time-for-me loneliness</a:t>
            </a:r>
            <a:endParaRPr lang="en-US" sz="4500" dirty="0">
              <a:solidFill>
                <a:schemeClr val="tx1"/>
              </a:solidFill>
            </a:endParaRPr>
          </a:p>
          <a:p>
            <a:pPr marL="0" indent="0">
              <a:buNone/>
            </a:pPr>
            <a:r>
              <a:rPr lang="en-US" sz="4500" dirty="0">
                <a:solidFill>
                  <a:schemeClr val="tx1"/>
                </a:solidFill>
              </a:rPr>
              <a:t> 	2. </a:t>
            </a:r>
            <a:r>
              <a:rPr lang="en-US" sz="4500" b="0" i="0" dirty="0">
                <a:solidFill>
                  <a:schemeClr val="tx1"/>
                </a:solidFill>
                <a:effectLst/>
              </a:rPr>
              <a:t>I’m-different loneliness		6. Untrustworthy-friends loneliness</a:t>
            </a:r>
            <a:endParaRPr lang="en-US" sz="4500" dirty="0">
              <a:solidFill>
                <a:schemeClr val="tx1"/>
              </a:solidFill>
            </a:endParaRPr>
          </a:p>
          <a:p>
            <a:pPr marL="0" indent="0">
              <a:buNone/>
            </a:pPr>
            <a:r>
              <a:rPr lang="en-US" sz="4500" dirty="0">
                <a:solidFill>
                  <a:schemeClr val="tx1"/>
                </a:solidFill>
              </a:rPr>
              <a:t> 	3. </a:t>
            </a:r>
            <a:r>
              <a:rPr lang="en-US" sz="4500" b="0" i="0" dirty="0">
                <a:solidFill>
                  <a:schemeClr val="tx1"/>
                </a:solidFill>
                <a:effectLst/>
              </a:rPr>
              <a:t>No-sweetheart loneliness		7. Quiet-presence loneliness</a:t>
            </a:r>
            <a:endParaRPr lang="en-US" sz="4500" dirty="0">
              <a:solidFill>
                <a:schemeClr val="tx1"/>
              </a:solidFill>
            </a:endParaRPr>
          </a:p>
          <a:p>
            <a:pPr marL="0" indent="0">
              <a:buNone/>
            </a:pPr>
            <a:r>
              <a:rPr lang="en-US" sz="4500" dirty="0">
                <a:solidFill>
                  <a:schemeClr val="tx1"/>
                </a:solidFill>
              </a:rPr>
              <a:t> 	4. </a:t>
            </a:r>
            <a:r>
              <a:rPr lang="en-US" sz="4500" b="0" i="0" dirty="0">
                <a:solidFill>
                  <a:schemeClr val="tx1"/>
                </a:solidFill>
                <a:effectLst/>
              </a:rPr>
              <a:t>No-animal loneliness</a:t>
            </a:r>
            <a:endParaRPr lang="en-US" sz="4500" dirty="0">
              <a:solidFill>
                <a:schemeClr val="tx1"/>
              </a:solidFill>
            </a:endParaRPr>
          </a:p>
          <a:p>
            <a:pPr marL="0" indent="0">
              <a:buNone/>
            </a:pPr>
            <a:r>
              <a:rPr lang="en-US" sz="4000" dirty="0">
                <a:solidFill>
                  <a:schemeClr val="tx1"/>
                </a:solidFill>
              </a:rPr>
              <a:t> </a:t>
            </a:r>
            <a:endParaRPr lang="en-US" sz="4000" dirty="0"/>
          </a:p>
          <a:p>
            <a:r>
              <a:rPr lang="en-US" sz="5100" b="1" dirty="0"/>
              <a:t>Holiday blues</a:t>
            </a:r>
          </a:p>
        </p:txBody>
      </p:sp>
      <p:pic>
        <p:nvPicPr>
          <p:cNvPr id="5" name="Picture 4" descr="A close up of a logo&#10;&#10;Description automatically generated">
            <a:extLst>
              <a:ext uri="{FF2B5EF4-FFF2-40B4-BE49-F238E27FC236}">
                <a16:creationId xmlns:a16="http://schemas.microsoft.com/office/drawing/2014/main" id="{4D56FD8C-A9C6-418D-9D12-D8878422B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32163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0B0A-F0EC-4555-95F7-752439007279}"/>
              </a:ext>
            </a:extLst>
          </p:cNvPr>
          <p:cNvSpPr>
            <a:spLocks noGrp="1"/>
          </p:cNvSpPr>
          <p:nvPr>
            <p:ph type="title"/>
          </p:nvPr>
        </p:nvSpPr>
        <p:spPr/>
        <p:txBody>
          <a:bodyPr/>
          <a:lstStyle/>
          <a:p>
            <a:pPr algn="ctr"/>
            <a:r>
              <a:rPr lang="en-US" dirty="0"/>
              <a:t>Visitation Guidance</a:t>
            </a:r>
          </a:p>
        </p:txBody>
      </p:sp>
      <p:sp>
        <p:nvSpPr>
          <p:cNvPr id="3" name="Content Placeholder 2">
            <a:extLst>
              <a:ext uri="{FF2B5EF4-FFF2-40B4-BE49-F238E27FC236}">
                <a16:creationId xmlns:a16="http://schemas.microsoft.com/office/drawing/2014/main" id="{A737C5B8-1CF0-4529-AF8B-A0043745D5F5}"/>
              </a:ext>
            </a:extLst>
          </p:cNvPr>
          <p:cNvSpPr>
            <a:spLocks noGrp="1"/>
          </p:cNvSpPr>
          <p:nvPr>
            <p:ph idx="1"/>
          </p:nvPr>
        </p:nvSpPr>
        <p:spPr/>
        <p:txBody>
          <a:bodyPr/>
          <a:lstStyle/>
          <a:p>
            <a:endParaRPr lang="en-US" dirty="0"/>
          </a:p>
          <a:p>
            <a:r>
              <a:rPr lang="en-US" dirty="0"/>
              <a:t>CMS (9/17/2020)</a:t>
            </a:r>
          </a:p>
          <a:p>
            <a:pPr marL="0" indent="0">
              <a:buNone/>
            </a:pPr>
            <a:r>
              <a:rPr lang="en-US" dirty="0"/>
              <a:t>    </a:t>
            </a:r>
            <a:r>
              <a:rPr lang="en-US" dirty="0">
                <a:hlinkClick r:id="rId2"/>
              </a:rPr>
              <a:t>https://www.cms.gov/files/document/qso-20-39-nh.pdf</a:t>
            </a:r>
            <a:endParaRPr lang="en-US" dirty="0"/>
          </a:p>
          <a:p>
            <a:endParaRPr lang="en-US" dirty="0"/>
          </a:p>
          <a:p>
            <a:r>
              <a:rPr lang="en-US" dirty="0"/>
              <a:t>DHSS (9/22/2020) </a:t>
            </a:r>
            <a:r>
              <a:rPr lang="en-US" dirty="0">
                <a:hlinkClick r:id="rId3"/>
              </a:rPr>
              <a:t>https://health.mo.gov/living/healthcondiseases/communicable/novel-coronavirus/pdf/visitation-guidance.pdf</a:t>
            </a:r>
            <a:endParaRPr lang="en-US" dirty="0"/>
          </a:p>
          <a:p>
            <a:pPr marL="0" indent="0">
              <a:buNone/>
            </a:pPr>
            <a:endParaRPr lang="en-US" dirty="0"/>
          </a:p>
        </p:txBody>
      </p:sp>
      <p:pic>
        <p:nvPicPr>
          <p:cNvPr id="5" name="Picture 4" descr="A close up of a logo&#10;&#10;Description automatically generated">
            <a:extLst>
              <a:ext uri="{FF2B5EF4-FFF2-40B4-BE49-F238E27FC236}">
                <a16:creationId xmlns:a16="http://schemas.microsoft.com/office/drawing/2014/main" id="{1147B74D-5663-4D39-8FF3-AE6114E92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201268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4F23-B79D-4138-8308-AC5B844FE583}"/>
              </a:ext>
            </a:extLst>
          </p:cNvPr>
          <p:cNvSpPr>
            <a:spLocks noGrp="1"/>
          </p:cNvSpPr>
          <p:nvPr>
            <p:ph type="title"/>
          </p:nvPr>
        </p:nvSpPr>
        <p:spPr/>
        <p:txBody>
          <a:bodyPr/>
          <a:lstStyle/>
          <a:p>
            <a:pPr algn="ctr"/>
            <a:r>
              <a:rPr lang="en-US" dirty="0"/>
              <a:t>Joy!</a:t>
            </a:r>
          </a:p>
        </p:txBody>
      </p:sp>
      <p:sp>
        <p:nvSpPr>
          <p:cNvPr id="3" name="Content Placeholder 2">
            <a:extLst>
              <a:ext uri="{FF2B5EF4-FFF2-40B4-BE49-F238E27FC236}">
                <a16:creationId xmlns:a16="http://schemas.microsoft.com/office/drawing/2014/main" id="{BD18E43A-0FBB-4A20-A40A-B7A33D68E833}"/>
              </a:ext>
            </a:extLst>
          </p:cNvPr>
          <p:cNvSpPr>
            <a:spLocks noGrp="1"/>
          </p:cNvSpPr>
          <p:nvPr>
            <p:ph idx="1"/>
          </p:nvPr>
        </p:nvSpPr>
        <p:spPr>
          <a:xfrm>
            <a:off x="1120000" y="1535185"/>
            <a:ext cx="10233800" cy="4641778"/>
          </a:xfrm>
        </p:spPr>
        <p:txBody>
          <a:bodyPr>
            <a:normAutofit lnSpcReduction="10000"/>
          </a:bodyPr>
          <a:lstStyle/>
          <a:p>
            <a:pPr marL="342900" marR="0" lvl="0" indent="-3429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Virtual Caroling</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Each household picks a song and everybody takes turns performing</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OR one group calls all other groups individually to simulate going door to door</a:t>
            </a:r>
          </a:p>
          <a:p>
            <a:pPr marL="457200" marR="0" lvl="1" indent="0">
              <a:lnSpc>
                <a:spcPct val="107000"/>
              </a:lnSpc>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Zoom Dinner</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Don’t forget to set place settings for your socially distanced guest! </a:t>
            </a:r>
          </a:p>
          <a:p>
            <a:pPr marL="1143000" marR="0" lvl="2" indent="-228600">
              <a:lnSpc>
                <a:spcPct val="107000"/>
              </a:lnSpc>
              <a:spcBef>
                <a:spcPts val="0"/>
              </a:spcBef>
              <a:spcAft>
                <a:spcPts val="0"/>
              </a:spcAft>
              <a:buFont typeface="+mj-lt"/>
              <a:buAutoNum type="romanLcPeriod"/>
            </a:pPr>
            <a:r>
              <a:rPr lang="en-US" dirty="0">
                <a:effectLst/>
                <a:ea typeface="Calibri" panose="020F0502020204030204" pitchFamily="34" charset="0"/>
                <a:cs typeface="Times New Roman" panose="02020603050405020304" pitchFamily="18" charset="0"/>
              </a:rPr>
              <a:t>Set up the phone/laptop and connect them to Zoom while you eat</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Consider making individual serving(s) of favorite dishes and desserts to drop off to your loved one so they can share the same meal</a:t>
            </a:r>
          </a:p>
          <a:p>
            <a:pPr marL="457200" marR="0" lvl="1" indent="0">
              <a:lnSpc>
                <a:spcPct val="107000"/>
              </a:lnSpc>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Secret Santa</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Use a free gift drawing app (searchable on Google) to draw names</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Mail or drop off your gift to your recipient</a:t>
            </a:r>
          </a:p>
          <a:p>
            <a:pPr marL="742950" marR="0" lvl="1" indent="-28575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On your holiday’s day, open them all together on the phone or Zoom</a:t>
            </a:r>
          </a:p>
          <a:p>
            <a:pPr marL="0" indent="0">
              <a:buNone/>
            </a:pPr>
            <a:endParaRPr lang="en-US" dirty="0"/>
          </a:p>
        </p:txBody>
      </p:sp>
      <p:pic>
        <p:nvPicPr>
          <p:cNvPr id="5" name="Picture 4" descr="A close up of a logo&#10;&#10;Description automatically generated">
            <a:extLst>
              <a:ext uri="{FF2B5EF4-FFF2-40B4-BE49-F238E27FC236}">
                <a16:creationId xmlns:a16="http://schemas.microsoft.com/office/drawing/2014/main" id="{E5E9B77D-A62A-4860-A078-67B9F952D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143502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1E1A-39E7-4198-8134-F2B33807FE00}"/>
              </a:ext>
            </a:extLst>
          </p:cNvPr>
          <p:cNvSpPr>
            <a:spLocks noGrp="1"/>
          </p:cNvSpPr>
          <p:nvPr>
            <p:ph type="title"/>
          </p:nvPr>
        </p:nvSpPr>
        <p:spPr>
          <a:xfrm>
            <a:off x="838200" y="365125"/>
            <a:ext cx="10515600" cy="1604849"/>
          </a:xfrm>
        </p:spPr>
        <p:txBody>
          <a:bodyPr/>
          <a:lstStyle/>
          <a:p>
            <a:pPr algn="ctr"/>
            <a:r>
              <a:rPr lang="en-US" dirty="0"/>
              <a:t>Joy!</a:t>
            </a:r>
          </a:p>
        </p:txBody>
      </p:sp>
      <p:sp>
        <p:nvSpPr>
          <p:cNvPr id="3" name="Content Placeholder 2">
            <a:extLst>
              <a:ext uri="{FF2B5EF4-FFF2-40B4-BE49-F238E27FC236}">
                <a16:creationId xmlns:a16="http://schemas.microsoft.com/office/drawing/2014/main" id="{F515D8B0-D3C7-4E2C-97B1-A7D47972CF97}"/>
              </a:ext>
            </a:extLst>
          </p:cNvPr>
          <p:cNvSpPr>
            <a:spLocks noGrp="1"/>
          </p:cNvSpPr>
          <p:nvPr>
            <p:ph idx="1"/>
          </p:nvPr>
        </p:nvSpPr>
        <p:spPr>
          <a:xfrm>
            <a:off x="1120000" y="1996580"/>
            <a:ext cx="10233800" cy="4496295"/>
          </a:xfrm>
        </p:spPr>
        <p:txBody>
          <a:bodyPr>
            <a:normAutofit/>
          </a:bodyPr>
          <a:lstStyle/>
          <a:p>
            <a:pPr marL="514350" marR="0" lvl="0" indent="-514350">
              <a:lnSpc>
                <a:spcPct val="107000"/>
              </a:lnSpc>
              <a:spcBef>
                <a:spcPts val="0"/>
              </a:spcBef>
              <a:spcAft>
                <a:spcPts val="0"/>
              </a:spcAft>
              <a:buFont typeface="+mj-lt"/>
              <a:buAutoNum type="arabicPeriod" startAt="4"/>
            </a:pPr>
            <a:r>
              <a:rPr lang="en-US" sz="2600" dirty="0">
                <a:effectLst/>
                <a:ea typeface="Calibri" panose="020F0502020204030204" pitchFamily="34" charset="0"/>
                <a:cs typeface="Times New Roman" panose="02020603050405020304" pitchFamily="18" charset="0"/>
              </a:rPr>
              <a:t>Socially Distanced Movie Watching</a:t>
            </a:r>
          </a:p>
          <a:p>
            <a:pPr marL="971550" marR="0" lvl="1" indent="-5143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Everyone picks the same movie and streams at the same time! </a:t>
            </a:r>
          </a:p>
          <a:p>
            <a:pPr marL="971550" marR="0" lvl="1" indent="-514350">
              <a:lnSpc>
                <a:spcPct val="107000"/>
              </a:lnSpc>
              <a:spcBef>
                <a:spcPts val="0"/>
              </a:spcBef>
              <a:spcAft>
                <a:spcPts val="0"/>
              </a:spcAft>
              <a:buFont typeface="+mj-lt"/>
              <a:buAutoNum type="alphaLcPeriod"/>
            </a:pPr>
            <a:r>
              <a:rPr lang="en-US" sz="2600" dirty="0">
                <a:effectLst/>
                <a:ea typeface="Calibri" panose="020F0502020204030204" pitchFamily="34" charset="0"/>
                <a:cs typeface="Times New Roman" panose="02020603050405020304" pitchFamily="18" charset="0"/>
              </a:rPr>
              <a:t>You can call each other and hear each other’s reactions, simulating watching the movie in the same room</a:t>
            </a:r>
          </a:p>
          <a:p>
            <a:pPr marL="457200" marR="0" lvl="1" indent="0">
              <a:lnSpc>
                <a:spcPct val="107000"/>
              </a:lnSpc>
              <a:spcBef>
                <a:spcPts val="0"/>
              </a:spcBef>
              <a:spcAft>
                <a:spcPts val="0"/>
              </a:spcAft>
              <a:buNone/>
            </a:pPr>
            <a:endParaRPr lang="en-US" sz="2600" dirty="0">
              <a:effectLst/>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startAt="4"/>
            </a:pPr>
            <a:r>
              <a:rPr lang="en-US" sz="2600" dirty="0">
                <a:effectLst/>
                <a:ea typeface="Calibri" panose="020F0502020204030204" pitchFamily="34" charset="0"/>
                <a:cs typeface="Times New Roman" panose="02020603050405020304" pitchFamily="18" charset="0"/>
              </a:rPr>
              <a:t>12 Days of Christmas/8 Nights of Hannukah gift/card giving</a:t>
            </a:r>
          </a:p>
          <a:p>
            <a:pPr marL="514350" marR="0" lvl="0" indent="-514350">
              <a:lnSpc>
                <a:spcPct val="107000"/>
              </a:lnSpc>
              <a:spcBef>
                <a:spcPts val="0"/>
              </a:spcBef>
              <a:spcAft>
                <a:spcPts val="0"/>
              </a:spcAft>
              <a:buFont typeface="+mj-lt"/>
              <a:buAutoNum type="arabicPeriod" startAt="4"/>
            </a:pPr>
            <a:endParaRPr lang="en-US" sz="2600" dirty="0">
              <a:effectLst/>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startAt="4"/>
            </a:pPr>
            <a:r>
              <a:rPr lang="en-US" sz="2600" dirty="0">
                <a:ea typeface="Calibri" panose="020F0502020204030204" pitchFamily="34" charset="0"/>
                <a:cs typeface="Times New Roman" panose="02020603050405020304" pitchFamily="18" charset="0"/>
              </a:rPr>
              <a:t>H</a:t>
            </a:r>
            <a:r>
              <a:rPr lang="en-US" sz="2600" dirty="0">
                <a:effectLst/>
                <a:ea typeface="Calibri" panose="020F0502020204030204" pitchFamily="34" charset="0"/>
                <a:cs typeface="Times New Roman" panose="02020603050405020304" pitchFamily="18" charset="0"/>
              </a:rPr>
              <a:t>oliday coloring pages and crafts</a:t>
            </a:r>
          </a:p>
          <a:p>
            <a:pPr marL="514350" marR="0" lvl="0" indent="-514350">
              <a:lnSpc>
                <a:spcPct val="107000"/>
              </a:lnSpc>
              <a:spcBef>
                <a:spcPts val="0"/>
              </a:spcBef>
              <a:spcAft>
                <a:spcPts val="800"/>
              </a:spcAft>
              <a:buFont typeface="+mj-lt"/>
              <a:buAutoNum type="arabicPeriod" startAt="4"/>
            </a:pPr>
            <a:endParaRPr lang="en-US" sz="2600" dirty="0">
              <a:effectLst/>
              <a:ea typeface="Calibri" panose="020F0502020204030204" pitchFamily="34"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0DD1596C-0ABA-4466-A3ED-B83EEC532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52099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1FFA-66F6-4F89-B551-8C9EB0D5CB97}"/>
              </a:ext>
            </a:extLst>
          </p:cNvPr>
          <p:cNvSpPr>
            <a:spLocks noGrp="1"/>
          </p:cNvSpPr>
          <p:nvPr>
            <p:ph type="title"/>
          </p:nvPr>
        </p:nvSpPr>
        <p:spPr>
          <a:xfrm>
            <a:off x="838200" y="365125"/>
            <a:ext cx="10515600" cy="1044575"/>
          </a:xfrm>
        </p:spPr>
        <p:txBody>
          <a:bodyPr/>
          <a:lstStyle/>
          <a:p>
            <a:pPr algn="ctr"/>
            <a:r>
              <a:rPr lang="en-US" dirty="0"/>
              <a:t>Joy!</a:t>
            </a:r>
          </a:p>
        </p:txBody>
      </p:sp>
      <p:sp>
        <p:nvSpPr>
          <p:cNvPr id="3" name="Content Placeholder 2">
            <a:extLst>
              <a:ext uri="{FF2B5EF4-FFF2-40B4-BE49-F238E27FC236}">
                <a16:creationId xmlns:a16="http://schemas.microsoft.com/office/drawing/2014/main" id="{97C9485A-2C23-4758-BB80-4FF0CE4DFEAF}"/>
              </a:ext>
            </a:extLst>
          </p:cNvPr>
          <p:cNvSpPr>
            <a:spLocks noGrp="1"/>
          </p:cNvSpPr>
          <p:nvPr>
            <p:ph idx="1"/>
          </p:nvPr>
        </p:nvSpPr>
        <p:spPr>
          <a:xfrm>
            <a:off x="628650" y="1409700"/>
            <a:ext cx="9982200" cy="4767263"/>
          </a:xfrm>
        </p:spPr>
        <p:txBody>
          <a:bodyPr>
            <a:normAutofit/>
          </a:bodyPr>
          <a:lstStyle/>
          <a:p>
            <a:pPr marL="342900" marR="0" lvl="0" indent="-342900">
              <a:lnSpc>
                <a:spcPct val="107000"/>
              </a:lnSpc>
              <a:spcBef>
                <a:spcPts val="0"/>
              </a:spcBef>
              <a:spcAft>
                <a:spcPts val="0"/>
              </a:spcAft>
              <a:buFont typeface="+mj-lt"/>
              <a:buAutoNum type="arabicPeriod" startAt="7"/>
            </a:pPr>
            <a:r>
              <a:rPr lang="en-US" sz="1600" dirty="0">
                <a:effectLst/>
                <a:ea typeface="Calibri" panose="020F0502020204030204" pitchFamily="34" charset="0"/>
                <a:cs typeface="Times New Roman" panose="02020603050405020304" pitchFamily="18" charset="0"/>
              </a:rPr>
              <a:t>Holiday Baking/Cooking</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If you can’t all be together on your holiday day, have smaller group days to celebrate</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Make a different treat or meal with each group. Be sure to write down the recipe and take pictures to share with the others!</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Also, you can film your baking experience in a mock “cooking show” to send out!</a:t>
            </a:r>
          </a:p>
          <a:p>
            <a:pPr marL="800100" marR="0" lvl="1" indent="-342900">
              <a:lnSpc>
                <a:spcPct val="107000"/>
              </a:lnSpc>
              <a:spcBef>
                <a:spcPts val="0"/>
              </a:spcBef>
              <a:spcAft>
                <a:spcPts val="0"/>
              </a:spcAft>
              <a:buFont typeface="+mj-lt"/>
              <a:buAutoNum type="alphaLcPeriod"/>
            </a:pP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pPr>
            <a:r>
              <a:rPr lang="en-US" sz="1600" dirty="0">
                <a:effectLst/>
                <a:ea typeface="Calibri" panose="020F0502020204030204" pitchFamily="34" charset="0"/>
                <a:cs typeface="Times New Roman" panose="02020603050405020304" pitchFamily="18" charset="0"/>
              </a:rPr>
              <a:t>Cookie Competition “Iron Chef, Thanksgiving!” – </a:t>
            </a:r>
            <a:r>
              <a:rPr lang="en-US" sz="1600" b="1" dirty="0">
                <a:effectLst/>
                <a:ea typeface="Calibri" panose="020F0502020204030204" pitchFamily="34" charset="0"/>
                <a:cs typeface="Times New Roman" panose="02020603050405020304" pitchFamily="18" charset="0"/>
              </a:rPr>
              <a:t>Thanks for the example, Meaghan!</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From Meg’s family: have separate groups of “bakers” and “judges”</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Bakers pay an entry fee (optional)</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Each baker makes a batch of their winning cookie! On the Holiday, judges retire to a separate room to rank the cookies. Winner takes all the cash!</a:t>
            </a:r>
          </a:p>
          <a:p>
            <a:pPr marL="800100" marR="0" lvl="1"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To make it socially distanced:</a:t>
            </a:r>
          </a:p>
          <a:p>
            <a:pPr marL="1257300" marR="0" lvl="2" indent="-342900">
              <a:lnSpc>
                <a:spcPct val="107000"/>
              </a:lnSpc>
              <a:spcBef>
                <a:spcPts val="0"/>
              </a:spcBef>
              <a:spcAft>
                <a:spcPts val="0"/>
              </a:spcAft>
              <a:buFont typeface="+mj-lt"/>
              <a:buAutoNum type="alphaLcPeriod"/>
            </a:pPr>
            <a:r>
              <a:rPr lang="en-US" sz="1600" dirty="0">
                <a:effectLst/>
                <a:ea typeface="Calibri" panose="020F0502020204030204" pitchFamily="34" charset="0"/>
                <a:cs typeface="Times New Roman" panose="02020603050405020304" pitchFamily="18" charset="0"/>
              </a:rPr>
              <a:t>Smaller groups of bakers and judges. Score the cookies on a scale of 1-10. Winning cookies from each group are “finalists” and compare scores to determine overall winner</a:t>
            </a:r>
          </a:p>
          <a:p>
            <a:pPr marL="800100" marR="0" lvl="1" indent="-342900">
              <a:lnSpc>
                <a:spcPct val="107000"/>
              </a:lnSpc>
              <a:spcBef>
                <a:spcPts val="0"/>
              </a:spcBef>
              <a:spcAft>
                <a:spcPts val="800"/>
              </a:spcAft>
              <a:buFont typeface="+mj-lt"/>
              <a:buAutoNum type="alphaLcPeriod"/>
            </a:pPr>
            <a:r>
              <a:rPr lang="en-US" sz="1600" dirty="0">
                <a:effectLst/>
                <a:ea typeface="Calibri" panose="020F0502020204030204" pitchFamily="34" charset="0"/>
                <a:cs typeface="Times New Roman" panose="02020603050405020304" pitchFamily="18" charset="0"/>
              </a:rPr>
              <a:t>To include loved on in LTC: make them the judge! Drop off one of each cookie entry and let the loved one pick the winner.</a:t>
            </a:r>
          </a:p>
        </p:txBody>
      </p:sp>
      <p:pic>
        <p:nvPicPr>
          <p:cNvPr id="5" name="Picture 4" descr="A close up of a logo&#10;&#10;Description automatically generated">
            <a:extLst>
              <a:ext uri="{FF2B5EF4-FFF2-40B4-BE49-F238E27FC236}">
                <a16:creationId xmlns:a16="http://schemas.microsoft.com/office/drawing/2014/main" id="{24269F77-A283-4CEF-BAEC-BD2B5907F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386125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188F-0558-4F8A-9579-62E1198F6A2C}"/>
              </a:ext>
            </a:extLst>
          </p:cNvPr>
          <p:cNvSpPr>
            <a:spLocks noGrp="1"/>
          </p:cNvSpPr>
          <p:nvPr>
            <p:ph type="title"/>
          </p:nvPr>
        </p:nvSpPr>
        <p:spPr>
          <a:xfrm>
            <a:off x="838200" y="365126"/>
            <a:ext cx="10515600" cy="1035835"/>
          </a:xfrm>
        </p:spPr>
        <p:txBody>
          <a:bodyPr/>
          <a:lstStyle/>
          <a:p>
            <a:pPr algn="ctr"/>
            <a:r>
              <a:rPr lang="en-US" dirty="0"/>
              <a:t>Joy!</a:t>
            </a:r>
          </a:p>
        </p:txBody>
      </p:sp>
      <p:sp>
        <p:nvSpPr>
          <p:cNvPr id="3" name="Content Placeholder 2">
            <a:extLst>
              <a:ext uri="{FF2B5EF4-FFF2-40B4-BE49-F238E27FC236}">
                <a16:creationId xmlns:a16="http://schemas.microsoft.com/office/drawing/2014/main" id="{A37A2670-0B9F-4F8B-86A1-D476C7ACAD90}"/>
              </a:ext>
            </a:extLst>
          </p:cNvPr>
          <p:cNvSpPr>
            <a:spLocks noGrp="1"/>
          </p:cNvSpPr>
          <p:nvPr>
            <p:ph idx="1"/>
          </p:nvPr>
        </p:nvSpPr>
        <p:spPr>
          <a:xfrm>
            <a:off x="1023457" y="1333850"/>
            <a:ext cx="9848675" cy="4657375"/>
          </a:xfrm>
        </p:spPr>
        <p:txBody>
          <a:bodyPr>
            <a:normAutofit fontScale="92500" lnSpcReduction="10000"/>
          </a:bodyPr>
          <a:lstStyle/>
          <a:p>
            <a:pPr marL="0" marR="0" indent="0">
              <a:lnSpc>
                <a:spcPct val="107000"/>
              </a:lnSpc>
              <a:spcBef>
                <a:spcPts val="0"/>
              </a:spcBef>
              <a:spcAft>
                <a:spcPts val="800"/>
              </a:spcAft>
              <a:buNone/>
            </a:pPr>
            <a:r>
              <a:rPr lang="en-US" sz="2400" b="1" dirty="0">
                <a:effectLst/>
                <a:ea typeface="Calibri" panose="020F0502020204030204" pitchFamily="34" charset="0"/>
                <a:cs typeface="Times New Roman" panose="02020603050405020304" pitchFamily="18" charset="0"/>
              </a:rPr>
              <a:t>Game Shows</a:t>
            </a:r>
          </a:p>
          <a:p>
            <a:pPr marL="0" marR="0" indent="0">
              <a:lnSpc>
                <a:spcPct val="107000"/>
              </a:lnSpc>
              <a:spcBef>
                <a:spcPts val="0"/>
              </a:spcBef>
              <a:spcAft>
                <a:spcPts val="800"/>
              </a:spcAft>
              <a:buNone/>
            </a:pPr>
            <a:endParaRPr lang="en-US" sz="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The Price is Right – Thanksgiving Edition</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Guess the price of popular Thanksgiving items! </a:t>
            </a:r>
          </a:p>
          <a:p>
            <a:pPr marL="1143000" marR="0" lvl="2" indent="-228600">
              <a:lnSpc>
                <a:spcPct val="107000"/>
              </a:lnSpc>
              <a:spcBef>
                <a:spcPts val="0"/>
              </a:spcBef>
              <a:spcAft>
                <a:spcPts val="0"/>
              </a:spcAft>
              <a:buFont typeface="+mj-lt"/>
              <a:buAutoNum type="romanLcPeriod"/>
            </a:pPr>
            <a:r>
              <a:rPr lang="en-US" dirty="0">
                <a:effectLst/>
                <a:ea typeface="Calibri" panose="020F0502020204030204" pitchFamily="34" charset="0"/>
                <a:cs typeface="Times New Roman" panose="02020603050405020304" pitchFamily="18" charset="0"/>
              </a:rPr>
              <a:t>20 </a:t>
            </a:r>
            <a:r>
              <a:rPr lang="en-US" dirty="0" err="1">
                <a:effectLst/>
                <a:ea typeface="Calibri" panose="020F0502020204030204" pitchFamily="34" charset="0"/>
                <a:cs typeface="Times New Roman" panose="02020603050405020304" pitchFamily="18" charset="0"/>
              </a:rPr>
              <a:t>lb</a:t>
            </a:r>
            <a:r>
              <a:rPr lang="en-US" dirty="0">
                <a:effectLst/>
                <a:ea typeface="Calibri" panose="020F0502020204030204" pitchFamily="34" charset="0"/>
                <a:cs typeface="Times New Roman" panose="02020603050405020304" pitchFamily="18" charset="0"/>
              </a:rPr>
              <a:t> turkey</a:t>
            </a:r>
          </a:p>
          <a:p>
            <a:pPr marL="1143000" marR="0" lvl="2" indent="-228600">
              <a:lnSpc>
                <a:spcPct val="107000"/>
              </a:lnSpc>
              <a:spcBef>
                <a:spcPts val="0"/>
              </a:spcBef>
              <a:spcAft>
                <a:spcPts val="0"/>
              </a:spcAft>
              <a:buFont typeface="+mj-lt"/>
              <a:buAutoNum type="romanLcPeriod"/>
            </a:pPr>
            <a:r>
              <a:rPr lang="en-US" dirty="0">
                <a:effectLst/>
                <a:ea typeface="Calibri" panose="020F0502020204030204" pitchFamily="34" charset="0"/>
                <a:cs typeface="Times New Roman" panose="02020603050405020304" pitchFamily="18" charset="0"/>
              </a:rPr>
              <a:t>Can of cranberry sauce</a:t>
            </a:r>
          </a:p>
          <a:p>
            <a:pPr marL="1143000" marR="0" lvl="2" indent="-228600">
              <a:lnSpc>
                <a:spcPct val="107000"/>
              </a:lnSpc>
              <a:spcBef>
                <a:spcPts val="0"/>
              </a:spcBef>
              <a:spcAft>
                <a:spcPts val="0"/>
              </a:spcAft>
              <a:buFont typeface="+mj-lt"/>
              <a:buAutoNum type="romanLcPeriod"/>
            </a:pPr>
            <a:r>
              <a:rPr lang="en-US" dirty="0">
                <a:effectLst/>
                <a:ea typeface="Calibri" panose="020F0502020204030204" pitchFamily="34" charset="0"/>
                <a:cs typeface="Times New Roman" panose="02020603050405020304" pitchFamily="18" charset="0"/>
              </a:rPr>
              <a:t>Ingredients for pumpkin pie</a:t>
            </a:r>
          </a:p>
          <a:p>
            <a:pPr marL="1143000" marR="0" lvl="2" indent="-228600">
              <a:lnSpc>
                <a:spcPct val="107000"/>
              </a:lnSpc>
              <a:spcBef>
                <a:spcPts val="0"/>
              </a:spcBef>
              <a:spcAft>
                <a:spcPts val="0"/>
              </a:spcAft>
              <a:buFont typeface="+mj-lt"/>
              <a:buAutoNum type="romanLcPeriod"/>
            </a:pPr>
            <a:r>
              <a:rPr lang="en-US" dirty="0">
                <a:effectLst/>
                <a:ea typeface="Calibri" panose="020F0502020204030204" pitchFamily="34" charset="0"/>
                <a:cs typeface="Times New Roman" panose="02020603050405020304" pitchFamily="18" charset="0"/>
              </a:rPr>
              <a:t>A small pumpkin</a:t>
            </a:r>
          </a:p>
          <a:p>
            <a:pPr marL="1143000" marR="0" lvl="2" indent="-228600">
              <a:lnSpc>
                <a:spcPct val="107000"/>
              </a:lnSpc>
              <a:spcBef>
                <a:spcPts val="0"/>
              </a:spcBef>
              <a:spcAft>
                <a:spcPts val="0"/>
              </a:spcAft>
              <a:buFont typeface="+mj-lt"/>
              <a:buAutoNum type="romanLcPeriod"/>
            </a:pPr>
            <a:r>
              <a:rPr lang="en-US" dirty="0">
                <a:effectLst/>
                <a:ea typeface="Calibri" panose="020F0502020204030204" pitchFamily="34" charset="0"/>
                <a:cs typeface="Times New Roman" panose="02020603050405020304" pitchFamily="18" charset="0"/>
              </a:rPr>
              <a:t>Add in your family’s favorite decorations and treats!</a:t>
            </a:r>
          </a:p>
          <a:p>
            <a:pPr marL="742950" marR="0" lvl="1" indent="-285750">
              <a:lnSpc>
                <a:spcPct val="107000"/>
              </a:lnSpc>
              <a:spcBef>
                <a:spcPts val="0"/>
              </a:spcBef>
              <a:spcAft>
                <a:spcPts val="0"/>
              </a:spcAft>
              <a:buFont typeface="+mj-lt"/>
              <a:buAutoNum type="alphaLcPeriod"/>
            </a:pPr>
            <a:r>
              <a:rPr lang="en-US" sz="2000" dirty="0">
                <a:effectLst/>
                <a:ea typeface="Calibri" panose="020F0502020204030204" pitchFamily="34" charset="0"/>
                <a:cs typeface="Times New Roman" panose="02020603050405020304" pitchFamily="18" charset="0"/>
              </a:rPr>
              <a:t>Can be done via Zoom or create a “catalog” of items and have participants mail in their guesses</a:t>
            </a:r>
          </a:p>
          <a:p>
            <a:pPr marL="457200" marR="0" lvl="1" indent="0">
              <a:lnSpc>
                <a:spcPct val="107000"/>
              </a:lnSpc>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Jeopardy! Holiday Edition (</a:t>
            </a:r>
            <a:r>
              <a:rPr lang="en-US" sz="2000" b="1" dirty="0">
                <a:effectLst/>
                <a:ea typeface="Calibri" panose="020F0502020204030204" pitchFamily="34" charset="0"/>
                <a:cs typeface="Times New Roman" panose="02020603050405020304" pitchFamily="18" charset="0"/>
                <a:hlinkClick r:id="rId2"/>
              </a:rPr>
              <a:t>https://jeopardylabs.com/play/holiday-trivia</a:t>
            </a:r>
            <a:r>
              <a:rPr lang="en-US" sz="2000" dirty="0">
                <a:effectLst/>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Create an Excel “board” of various holiday trivia</a:t>
            </a:r>
          </a:p>
          <a:p>
            <a:pPr marL="742950" marR="0" lvl="1" indent="-285750">
              <a:lnSpc>
                <a:spcPct val="107000"/>
              </a:lnSpc>
              <a:spcBef>
                <a:spcPts val="0"/>
              </a:spcBef>
              <a:spcAft>
                <a:spcPts val="800"/>
              </a:spcAft>
              <a:buFont typeface="+mj-lt"/>
              <a:buAutoNum type="alphaLcPeriod"/>
            </a:pPr>
            <a:r>
              <a:rPr lang="en-US" sz="2000" dirty="0">
                <a:effectLst/>
                <a:ea typeface="Calibri" panose="020F0502020204030204" pitchFamily="34" charset="0"/>
                <a:cs typeface="Times New Roman" panose="02020603050405020304" pitchFamily="18" charset="0"/>
              </a:rPr>
              <a:t>Keep a separate list of corresponding questions</a:t>
            </a:r>
          </a:p>
          <a:p>
            <a:endParaRPr lang="en-US" dirty="0"/>
          </a:p>
        </p:txBody>
      </p:sp>
      <p:pic>
        <p:nvPicPr>
          <p:cNvPr id="5" name="Picture 4" descr="A close up of a logo&#10;&#10;Description automatically generated">
            <a:extLst>
              <a:ext uri="{FF2B5EF4-FFF2-40B4-BE49-F238E27FC236}">
                <a16:creationId xmlns:a16="http://schemas.microsoft.com/office/drawing/2014/main" id="{26E66ED1-674C-4A0D-890D-EA02806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253" y="5724669"/>
            <a:ext cx="1552465" cy="794812"/>
          </a:xfrm>
          <a:prstGeom prst="rect">
            <a:avLst/>
          </a:prstGeom>
        </p:spPr>
      </p:pic>
    </p:spTree>
    <p:extLst>
      <p:ext uri="{BB962C8B-B14F-4D97-AF65-F5344CB8AC3E}">
        <p14:creationId xmlns:p14="http://schemas.microsoft.com/office/powerpoint/2010/main" val="2718756617"/>
      </p:ext>
    </p:extLst>
  </p:cSld>
  <p:clrMapOvr>
    <a:masterClrMapping/>
  </p:clrMapOvr>
</p:sld>
</file>

<file path=ppt/theme/theme1.xml><?xml version="1.0" encoding="utf-8"?>
<a:theme xmlns:a="http://schemas.openxmlformats.org/drawingml/2006/main" name="Depth">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c07b3eee-490e-41d0-8732-24d4dc4d491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1391C0E3C86844A6CECC2066550F34" ma:contentTypeVersion="13" ma:contentTypeDescription="Create a new document." ma:contentTypeScope="" ma:versionID="08222e7417b1e8a9d0e6b7bf438b07e1">
  <xsd:schema xmlns:xsd="http://www.w3.org/2001/XMLSchema" xmlns:xs="http://www.w3.org/2001/XMLSchema" xmlns:p="http://schemas.microsoft.com/office/2006/metadata/properties" xmlns:ns2="c07b3eee-490e-41d0-8732-24d4dc4d491d" xmlns:ns3="9f2ca772-2560-4c7b-95a3-79945b2e1066" targetNamespace="http://schemas.microsoft.com/office/2006/metadata/properties" ma:root="true" ma:fieldsID="0a0d3ce323a7c30ffc898b0a1f8db067" ns2:_="" ns3:_="">
    <xsd:import namespace="c07b3eee-490e-41d0-8732-24d4dc4d491d"/>
    <xsd:import namespace="9f2ca772-2560-4c7b-95a3-79945b2e10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b3eee-490e-41d0-8732-24d4dc4d4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f2ca772-2560-4c7b-95a3-79945b2e106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55E78A-51D4-4A7F-9296-EC024F7CFB07}">
  <ds:schemaRefs>
    <ds:schemaRef ds:uri="http://schemas.microsoft.com/office/2006/metadata/properties"/>
    <ds:schemaRef ds:uri="http://purl.org/dc/terms/"/>
    <ds:schemaRef ds:uri="c07b3eee-490e-41d0-8732-24d4dc4d491d"/>
    <ds:schemaRef ds:uri="http://purl.org/dc/dcmitype/"/>
    <ds:schemaRef ds:uri="http://purl.org/dc/elements/1.1/"/>
    <ds:schemaRef ds:uri="http://schemas.microsoft.com/office/2006/documentManagement/types"/>
    <ds:schemaRef ds:uri="9f2ca772-2560-4c7b-95a3-79945b2e1066"/>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64F3AB3-D8E4-4DD5-8F6A-7B4F44751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7b3eee-490e-41d0-8732-24d4dc4d491d"/>
    <ds:schemaRef ds:uri="9f2ca772-2560-4c7b-95a3-79945b2e1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49C21-7BFF-4111-9E74-17BF32887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1218</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Corbel</vt:lpstr>
      <vt:lpstr>Footlight MT Light</vt:lpstr>
      <vt:lpstr>Lucida Calligraphy</vt:lpstr>
      <vt:lpstr>Depth</vt:lpstr>
      <vt:lpstr>CREATING HOLIDAY JOY IN THE SHADOW OF A PANDEMIC</vt:lpstr>
      <vt:lpstr>WELCOME!</vt:lpstr>
      <vt:lpstr>Chien Y. Hung MSW, MA-G, RYT</vt:lpstr>
      <vt:lpstr>The Shadow…</vt:lpstr>
      <vt:lpstr>Visitation Guidance</vt:lpstr>
      <vt:lpstr>Joy!</vt:lpstr>
      <vt:lpstr>Joy!</vt:lpstr>
      <vt:lpstr>Joy!</vt:lpstr>
      <vt:lpstr>Joy!</vt:lpstr>
      <vt:lpstr>PowerPoint Presentation</vt:lpstr>
      <vt:lpstr>PowerPoint Presentation</vt:lpstr>
      <vt:lpstr>Joy!</vt:lpstr>
      <vt:lpstr>Joy!</vt:lpstr>
      <vt:lpstr>Be Mindful…</vt:lpstr>
      <vt:lpstr>After-Holiday Blues</vt:lpstr>
      <vt:lpstr>Post-Holiday Approach…</vt:lpstr>
      <vt:lpstr>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HOLIDAY JOY IN THE SHADOW OF A PANDEMIC</dc:title>
  <dc:creator>Chien Hung</dc:creator>
  <cp:lastModifiedBy>Chien Hung</cp:lastModifiedBy>
  <cp:revision>14</cp:revision>
  <dcterms:created xsi:type="dcterms:W3CDTF">2020-11-12T15:57:09Z</dcterms:created>
  <dcterms:modified xsi:type="dcterms:W3CDTF">2020-11-12T17:52:53Z</dcterms:modified>
</cp:coreProperties>
</file>